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1" r:id="rId2"/>
  </p:sldMasterIdLst>
  <p:notesMasterIdLst>
    <p:notesMasterId r:id="rId30"/>
  </p:notesMasterIdLst>
  <p:sldIdLst>
    <p:sldId id="299" r:id="rId3"/>
    <p:sldId id="300" r:id="rId4"/>
    <p:sldId id="301" r:id="rId5"/>
    <p:sldId id="302" r:id="rId6"/>
    <p:sldId id="291" r:id="rId7"/>
    <p:sldId id="292" r:id="rId8"/>
    <p:sldId id="294" r:id="rId9"/>
    <p:sldId id="293" r:id="rId10"/>
    <p:sldId id="265" r:id="rId11"/>
    <p:sldId id="295" r:id="rId12"/>
    <p:sldId id="296" r:id="rId13"/>
    <p:sldId id="297" r:id="rId14"/>
    <p:sldId id="298" r:id="rId15"/>
    <p:sldId id="267" r:id="rId16"/>
    <p:sldId id="280" r:id="rId17"/>
    <p:sldId id="268" r:id="rId18"/>
    <p:sldId id="276" r:id="rId19"/>
    <p:sldId id="283" r:id="rId20"/>
    <p:sldId id="284" r:id="rId21"/>
    <p:sldId id="275" r:id="rId22"/>
    <p:sldId id="281" r:id="rId23"/>
    <p:sldId id="282" r:id="rId24"/>
    <p:sldId id="285" r:id="rId25"/>
    <p:sldId id="286" r:id="rId26"/>
    <p:sldId id="287" r:id="rId27"/>
    <p:sldId id="274" r:id="rId28"/>
    <p:sldId id="289"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
      <p:font typeface="Old Standard TT" panose="020B0604020202020204" charset="0"/>
      <p:regular r:id="rId37"/>
      <p:bold r:id="rId38"/>
      <p: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4652"/>
  </p:normalViewPr>
  <p:slideViewPr>
    <p:cSldViewPr snapToGrid="0">
      <p:cViewPr varScale="1">
        <p:scale>
          <a:sx n="71" d="100"/>
          <a:sy n="71" d="100"/>
        </p:scale>
        <p:origin x="60" y="1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ce1dbdb7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ce1dbdb7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8399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ce1dbdb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ce1dbdb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621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ce1dbdb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ce1dbdb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57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ce1dbdb7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ce1dbdb7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890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cd1ce1289_2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cd1ce1289_2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gerard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ce1dbdb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ce1dbdb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ce1dbdb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ce1dbdb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8215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ce1dbdb7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ce1dbdb7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103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ce1dbdb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ce1dbdb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6113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ce1dbdb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ce1dbdb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9109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ce1dbdb7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ce1dbdb7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5882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ce1dbdb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ce1dbdb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086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ce1dbdb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ce1dbdb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7010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AB97AC-C8C4-493A-AEE3-9A742DA03E0B}" type="datetimeFigureOut">
              <a:rPr lang="en-US" smtClean="0"/>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45915-549E-44CE-BF83-0D49E0D0E097}" type="slidenum">
              <a:rPr lang="en-US" smtClean="0"/>
              <a:t>‹#›</a:t>
            </a:fld>
            <a:endParaRPr lang="en-US"/>
          </a:p>
        </p:txBody>
      </p:sp>
    </p:spTree>
    <p:extLst>
      <p:ext uri="{BB962C8B-B14F-4D97-AF65-F5344CB8AC3E}">
        <p14:creationId xmlns:p14="http://schemas.microsoft.com/office/powerpoint/2010/main" val="6434015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AB97AC-C8C4-493A-AEE3-9A742DA03E0B}" type="datetimeFigureOut">
              <a:rPr lang="en-US" smtClean="0"/>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45915-549E-44CE-BF83-0D49E0D0E097}"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4216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AB97AC-C8C4-493A-AEE3-9A742DA03E0B}" type="datetimeFigureOut">
              <a:rPr lang="en-US" smtClean="0"/>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45915-549E-44CE-BF83-0D49E0D0E097}" type="slidenum">
              <a:rPr lang="en-US" smtClean="0"/>
              <a:t>‹#›</a:t>
            </a:fld>
            <a:endParaRPr lang="en-US"/>
          </a:p>
        </p:txBody>
      </p:sp>
    </p:spTree>
    <p:extLst>
      <p:ext uri="{BB962C8B-B14F-4D97-AF65-F5344CB8AC3E}">
        <p14:creationId xmlns:p14="http://schemas.microsoft.com/office/powerpoint/2010/main" val="2488107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AB97AC-C8C4-493A-AEE3-9A742DA03E0B}" type="datetimeFigureOut">
              <a:rPr lang="en-US" smtClean="0"/>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45915-549E-44CE-BF83-0D49E0D0E097}"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191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AB97AC-C8C4-493A-AEE3-9A742DA03E0B}" type="datetimeFigureOut">
              <a:rPr lang="en-US" smtClean="0"/>
              <a:t>7/2/2019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45915-549E-44CE-BF83-0D49E0D0E097}" type="slidenum">
              <a:rPr lang="en-US" smtClean="0"/>
              <a:t>‹#›</a:t>
            </a:fld>
            <a:endParaRPr lang="en-US"/>
          </a:p>
        </p:txBody>
      </p:sp>
    </p:spTree>
    <p:extLst>
      <p:ext uri="{BB962C8B-B14F-4D97-AF65-F5344CB8AC3E}">
        <p14:creationId xmlns:p14="http://schemas.microsoft.com/office/powerpoint/2010/main" val="3433511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AB97AC-C8C4-493A-AEE3-9A742DA03E0B}" type="datetimeFigureOut">
              <a:rPr lang="en-US" smtClean="0"/>
              <a:t>7/2/2019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45915-549E-44CE-BF83-0D49E0D0E097}" type="slidenum">
              <a:rPr lang="en-US" smtClean="0"/>
              <a:t>‹#›</a:t>
            </a:fld>
            <a:endParaRPr lang="en-US"/>
          </a:p>
        </p:txBody>
      </p:sp>
    </p:spTree>
    <p:extLst>
      <p:ext uri="{BB962C8B-B14F-4D97-AF65-F5344CB8AC3E}">
        <p14:creationId xmlns:p14="http://schemas.microsoft.com/office/powerpoint/2010/main" val="7596454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AB97AC-C8C4-493A-AEE3-9A742DA03E0B}" type="datetimeFigureOut">
              <a:rPr lang="en-US" smtClean="0"/>
              <a:t>7/2/2019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45915-549E-44CE-BF83-0D49E0D0E097}" type="slidenum">
              <a:rPr lang="en-US" smtClean="0"/>
              <a:t>‹#›</a:t>
            </a:fld>
            <a:endParaRPr lang="en-US"/>
          </a:p>
        </p:txBody>
      </p:sp>
    </p:spTree>
    <p:extLst>
      <p:ext uri="{BB962C8B-B14F-4D97-AF65-F5344CB8AC3E}">
        <p14:creationId xmlns:p14="http://schemas.microsoft.com/office/powerpoint/2010/main" val="11264025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6AB97AC-C8C4-493A-AEE3-9A742DA03E0B}" type="datetimeFigureOut">
              <a:rPr lang="en-US" smtClean="0"/>
              <a:t>7/2/2019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0C45915-549E-44CE-BF83-0D49E0D0E097}" type="slidenum">
              <a:rPr lang="en-US" smtClean="0"/>
              <a:t>‹#›</a:t>
            </a:fld>
            <a:endParaRPr lang="en-US"/>
          </a:p>
        </p:txBody>
      </p:sp>
    </p:spTree>
    <p:extLst>
      <p:ext uri="{BB962C8B-B14F-4D97-AF65-F5344CB8AC3E}">
        <p14:creationId xmlns:p14="http://schemas.microsoft.com/office/powerpoint/2010/main" val="3291823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76AB97AC-C8C4-493A-AEE3-9A742DA03E0B}" type="datetimeFigureOut">
              <a:rPr lang="en-US" smtClean="0"/>
              <a:t>7/2/2019</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C45915-549E-44CE-BF83-0D49E0D0E097}" type="slidenum">
              <a:rPr lang="en-US" smtClean="0"/>
              <a:t>‹#›</a:t>
            </a:fld>
            <a:endParaRPr lang="en-US"/>
          </a:p>
        </p:txBody>
      </p:sp>
    </p:spTree>
    <p:extLst>
      <p:ext uri="{BB962C8B-B14F-4D97-AF65-F5344CB8AC3E}">
        <p14:creationId xmlns:p14="http://schemas.microsoft.com/office/powerpoint/2010/main" val="1904291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6AB97AC-C8C4-493A-AEE3-9A742DA03E0B}" type="datetimeFigureOut">
              <a:rPr lang="en-US" smtClean="0"/>
              <a:t>7/2/2019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45915-549E-44CE-BF83-0D49E0D0E097}" type="slidenum">
              <a:rPr lang="en-US" smtClean="0"/>
              <a:t>‹#›</a:t>
            </a:fld>
            <a:endParaRPr lang="en-US"/>
          </a:p>
        </p:txBody>
      </p:sp>
    </p:spTree>
    <p:extLst>
      <p:ext uri="{BB962C8B-B14F-4D97-AF65-F5344CB8AC3E}">
        <p14:creationId xmlns:p14="http://schemas.microsoft.com/office/powerpoint/2010/main" val="24545923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AB97AC-C8C4-493A-AEE3-9A742DA03E0B}" type="datetimeFigureOut">
              <a:rPr lang="en-US" smtClean="0"/>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45915-549E-44CE-BF83-0D49E0D0E097}" type="slidenum">
              <a:rPr lang="en-US" smtClean="0"/>
              <a:t>‹#›</a:t>
            </a:fld>
            <a:endParaRPr lang="en-US"/>
          </a:p>
        </p:txBody>
      </p:sp>
    </p:spTree>
    <p:extLst>
      <p:ext uri="{BB962C8B-B14F-4D97-AF65-F5344CB8AC3E}">
        <p14:creationId xmlns:p14="http://schemas.microsoft.com/office/powerpoint/2010/main" val="16986163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AB97AC-C8C4-493A-AEE3-9A742DA03E0B}" type="datetimeFigureOut">
              <a:rPr lang="en-US" smtClean="0"/>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45915-549E-44CE-BF83-0D49E0D0E097}" type="slidenum">
              <a:rPr lang="en-US" smtClean="0"/>
              <a:t>‹#›</a:t>
            </a:fld>
            <a:endParaRPr lang="en-US"/>
          </a:p>
        </p:txBody>
      </p:sp>
    </p:spTree>
    <p:extLst>
      <p:ext uri="{BB962C8B-B14F-4D97-AF65-F5344CB8AC3E}">
        <p14:creationId xmlns:p14="http://schemas.microsoft.com/office/powerpoint/2010/main" val="3111930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76AB97AC-C8C4-493A-AEE3-9A742DA03E0B}" type="datetimeFigureOut">
              <a:rPr lang="en-US" smtClean="0"/>
              <a:t>7/2/2019</a:t>
            </a:fld>
            <a:endParaRPr lang="en-US"/>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D0C45915-549E-44CE-BF83-0D49E0D0E097}" type="slidenum">
              <a:rPr lang="en-US" smtClean="0"/>
              <a:t>‹#›</a:t>
            </a:fld>
            <a:endParaRPr lang="en-US"/>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44562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40.emf"/><Relationship Id="rId5" Type="http://schemas.openxmlformats.org/officeDocument/2006/relationships/oleObject" Target="../embeddings/oleObject2.bin"/><Relationship Id="rId4" Type="http://schemas.openxmlformats.org/officeDocument/2006/relationships/image" Target="../media/image39.emf"/></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14.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hyperlink" Target="http://game-icons.net/john-colburn/originals/pistol-gun.html" TargetMode="External"/><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14.xml"/><Relationship Id="rId6" Type="http://schemas.openxmlformats.org/officeDocument/2006/relationships/image" Target="../media/image26.png"/><Relationship Id="rId11" Type="http://schemas.openxmlformats.org/officeDocument/2006/relationships/hyperlink" Target="http://game-icons.net/john-colburn/originals/pistol-gun.html" TargetMode="External"/><Relationship Id="rId5" Type="http://schemas.openxmlformats.org/officeDocument/2006/relationships/image" Target="../media/image25.svg"/><Relationship Id="rId10" Type="http://schemas.openxmlformats.org/officeDocument/2006/relationships/image" Target="../media/image21.png"/><Relationship Id="rId4" Type="http://schemas.openxmlformats.org/officeDocument/2006/relationships/image" Target="../media/image24.png"/><Relationship Id="rId9" Type="http://schemas.openxmlformats.org/officeDocument/2006/relationships/image" Target="../media/image29.svg"/></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game-icons.net/john-colburn/originals/pistol-gun.html" TargetMode="External"/><Relationship Id="rId2" Type="http://schemas.openxmlformats.org/officeDocument/2006/relationships/image" Target="../media/image21.png"/><Relationship Id="rId1" Type="http://schemas.openxmlformats.org/officeDocument/2006/relationships/slideLayout" Target="../slideLayouts/slideLayout14.xml"/><Relationship Id="rId5" Type="http://schemas.openxmlformats.org/officeDocument/2006/relationships/image" Target="../media/image35.sv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48300" y="1888325"/>
            <a:ext cx="5017500" cy="1578900"/>
          </a:xfrm>
          <a:prstGeom prst="rect">
            <a:avLst/>
          </a:prstGeom>
        </p:spPr>
        <p:txBody>
          <a:bodyPr spcFirstLastPara="1" wrap="square" lIns="91425" tIns="91425" rIns="91425" bIns="91425" anchor="b" anchorCtr="0">
            <a:noAutofit/>
          </a:bodyPr>
          <a:lstStyle/>
          <a:p>
            <a:r>
              <a:rPr lang="en"/>
              <a:t>Crime and Weather in Chicago 2016</a:t>
            </a:r>
            <a:endParaRPr/>
          </a:p>
        </p:txBody>
      </p:sp>
      <p:sp>
        <p:nvSpPr>
          <p:cNvPr id="60" name="Google Shape;60;p1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indent="0"/>
            <a:r>
              <a:rPr lang="en"/>
              <a:t>Jane Gan, Komal Masood</a:t>
            </a:r>
            <a:endParaRPr/>
          </a:p>
          <a:p>
            <a:pPr marL="0" indent="0"/>
            <a:r>
              <a:rPr lang="en"/>
              <a:t>Gerard Fullsack, Jaime Rodriguez</a:t>
            </a:r>
            <a:endParaRPr/>
          </a:p>
        </p:txBody>
      </p:sp>
      <p:grpSp>
        <p:nvGrpSpPr>
          <p:cNvPr id="61" name="Google Shape;61;p13"/>
          <p:cNvGrpSpPr/>
          <p:nvPr/>
        </p:nvGrpSpPr>
        <p:grpSpPr>
          <a:xfrm>
            <a:off x="5722926" y="269870"/>
            <a:ext cx="3196250" cy="1301126"/>
            <a:chOff x="5722925" y="277324"/>
            <a:chExt cx="3196250" cy="1301126"/>
          </a:xfrm>
        </p:grpSpPr>
        <p:pic>
          <p:nvPicPr>
            <p:cNvPr id="62" name="Google Shape;62;p13"/>
            <p:cNvPicPr preferRelativeResize="0"/>
            <p:nvPr/>
          </p:nvPicPr>
          <p:blipFill rotWithShape="1">
            <a:blip r:embed="rId3">
              <a:alphaModFix/>
            </a:blip>
            <a:srcRect l="7020" t="15664" r="5444" b="20240"/>
            <a:stretch/>
          </p:blipFill>
          <p:spPr>
            <a:xfrm>
              <a:off x="7344175" y="307650"/>
              <a:ext cx="1575000" cy="635700"/>
            </a:xfrm>
            <a:prstGeom prst="rect">
              <a:avLst/>
            </a:prstGeom>
            <a:noFill/>
            <a:ln>
              <a:noFill/>
            </a:ln>
          </p:spPr>
        </p:pic>
        <p:pic>
          <p:nvPicPr>
            <p:cNvPr id="63" name="Google Shape;63;p13"/>
            <p:cNvPicPr preferRelativeResize="0"/>
            <p:nvPr/>
          </p:nvPicPr>
          <p:blipFill rotWithShape="1">
            <a:blip r:embed="rId4">
              <a:alphaModFix/>
            </a:blip>
            <a:srcRect b="11567"/>
            <a:stretch/>
          </p:blipFill>
          <p:spPr>
            <a:xfrm>
              <a:off x="5722925" y="277324"/>
              <a:ext cx="1573376" cy="635700"/>
            </a:xfrm>
            <a:prstGeom prst="rect">
              <a:avLst/>
            </a:prstGeom>
            <a:noFill/>
            <a:ln>
              <a:noFill/>
            </a:ln>
          </p:spPr>
        </p:pic>
        <p:pic>
          <p:nvPicPr>
            <p:cNvPr id="64" name="Google Shape;64;p13"/>
            <p:cNvPicPr preferRelativeResize="0"/>
            <p:nvPr/>
          </p:nvPicPr>
          <p:blipFill rotWithShape="1">
            <a:blip r:embed="rId5">
              <a:alphaModFix/>
            </a:blip>
            <a:srcRect t="19356" b="20529"/>
            <a:stretch/>
          </p:blipFill>
          <p:spPr>
            <a:xfrm>
              <a:off x="5722925" y="959900"/>
              <a:ext cx="1534548" cy="472950"/>
            </a:xfrm>
            <a:prstGeom prst="rect">
              <a:avLst/>
            </a:prstGeom>
            <a:noFill/>
            <a:ln>
              <a:noFill/>
            </a:ln>
          </p:spPr>
        </p:pic>
        <p:pic>
          <p:nvPicPr>
            <p:cNvPr id="65" name="Google Shape;65;p13"/>
            <p:cNvPicPr preferRelativeResize="0"/>
            <p:nvPr/>
          </p:nvPicPr>
          <p:blipFill rotWithShape="1">
            <a:blip r:embed="rId6">
              <a:alphaModFix/>
            </a:blip>
            <a:srcRect t="9616"/>
            <a:stretch/>
          </p:blipFill>
          <p:spPr>
            <a:xfrm>
              <a:off x="7344925" y="943350"/>
              <a:ext cx="1573500" cy="63510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heel(1)">
                                      <p:cBhvr>
                                        <p:cTn id="7" dur="2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F21192-7EB8-EA43-9E75-2BED9CCA2FAA}"/>
              </a:ext>
            </a:extLst>
          </p:cNvPr>
          <p:cNvPicPr>
            <a:picLocks noChangeAspect="1"/>
          </p:cNvPicPr>
          <p:nvPr/>
        </p:nvPicPr>
        <p:blipFill>
          <a:blip r:embed="rId2"/>
          <a:stretch>
            <a:fillRect/>
          </a:stretch>
        </p:blipFill>
        <p:spPr>
          <a:xfrm>
            <a:off x="22861" y="2557774"/>
            <a:ext cx="9144000" cy="1724480"/>
          </a:xfrm>
          <a:prstGeom prst="rect">
            <a:avLst/>
          </a:prstGeom>
        </p:spPr>
      </p:pic>
      <p:sp>
        <p:nvSpPr>
          <p:cNvPr id="2" name="Title 1">
            <a:extLst>
              <a:ext uri="{FF2B5EF4-FFF2-40B4-BE49-F238E27FC236}">
                <a16:creationId xmlns:a16="http://schemas.microsoft.com/office/drawing/2014/main" id="{91030E65-5C3E-4768-81DE-748E11FC9538}"/>
              </a:ext>
            </a:extLst>
          </p:cNvPr>
          <p:cNvSpPr>
            <a:spLocks noGrp="1"/>
          </p:cNvSpPr>
          <p:nvPr>
            <p:ph type="title"/>
          </p:nvPr>
        </p:nvSpPr>
        <p:spPr>
          <a:xfrm>
            <a:off x="822960" y="214953"/>
            <a:ext cx="7543800" cy="1088068"/>
          </a:xfrm>
        </p:spPr>
        <p:txBody>
          <a:bodyPr>
            <a:normAutofit/>
          </a:bodyPr>
          <a:lstStyle/>
          <a:p>
            <a:r>
              <a:rPr lang="en-US" dirty="0"/>
              <a:t>Clean data – </a:t>
            </a:r>
            <a:r>
              <a:rPr lang="en-US" sz="3200" dirty="0"/>
              <a:t>final dataset</a:t>
            </a:r>
            <a:endParaRPr lang="en-US" dirty="0"/>
          </a:p>
        </p:txBody>
      </p:sp>
      <p:sp>
        <p:nvSpPr>
          <p:cNvPr id="3" name="Content Placeholder 2">
            <a:extLst>
              <a:ext uri="{FF2B5EF4-FFF2-40B4-BE49-F238E27FC236}">
                <a16:creationId xmlns:a16="http://schemas.microsoft.com/office/drawing/2014/main" id="{552D8B03-B2BD-4A93-A84E-FC6015FD9DEF}"/>
              </a:ext>
            </a:extLst>
          </p:cNvPr>
          <p:cNvSpPr>
            <a:spLocks noGrp="1"/>
          </p:cNvSpPr>
          <p:nvPr>
            <p:ph idx="1"/>
          </p:nvPr>
        </p:nvSpPr>
        <p:spPr>
          <a:xfrm>
            <a:off x="-255774" y="832284"/>
            <a:ext cx="9198348" cy="3017520"/>
          </a:xfrm>
        </p:spPr>
        <p:txBody>
          <a:bodyPr>
            <a:normAutofit/>
          </a:bodyPr>
          <a:lstStyle/>
          <a:p>
            <a:pPr marL="596900" lvl="1" indent="0" fontAlgn="base">
              <a:buNone/>
            </a:pPr>
            <a:r>
              <a:rPr lang="en-US" sz="1600" dirty="0"/>
              <a:t>Observation: Crime temperature is from -9 to 91 Fahrenheit</a:t>
            </a:r>
          </a:p>
          <a:p>
            <a:pPr lvl="1" fontAlgn="base">
              <a:buFont typeface="Wingdings" pitchFamily="2" charset="2"/>
              <a:buChar char="Ø"/>
            </a:pPr>
            <a:r>
              <a:rPr lang="en-US" sz="1600" dirty="0"/>
              <a:t>Action: group temperature to 10 buckets for analysis purpose. So we can analyze the range of crime temperature</a:t>
            </a:r>
          </a:p>
        </p:txBody>
      </p:sp>
      <p:sp>
        <p:nvSpPr>
          <p:cNvPr id="12" name="Title 1">
            <a:extLst>
              <a:ext uri="{FF2B5EF4-FFF2-40B4-BE49-F238E27FC236}">
                <a16:creationId xmlns:a16="http://schemas.microsoft.com/office/drawing/2014/main" id="{51C8BEE8-247E-4942-AD9F-4C4EDC1B25FA}"/>
              </a:ext>
            </a:extLst>
          </p:cNvPr>
          <p:cNvSpPr txBox="1">
            <a:spLocks/>
          </p:cNvSpPr>
          <p:nvPr/>
        </p:nvSpPr>
        <p:spPr>
          <a:xfrm>
            <a:off x="5005573" y="476210"/>
            <a:ext cx="3937001" cy="1088068"/>
          </a:xfrm>
          <a:prstGeom prst="rect">
            <a:avLst/>
          </a:prstGeom>
        </p:spPr>
        <p:txBody>
          <a:bodyPr vert="horz" lIns="68580" tIns="34290" rIns="68580" bIns="3429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3075" dirty="0"/>
          </a:p>
        </p:txBody>
      </p:sp>
      <p:sp>
        <p:nvSpPr>
          <p:cNvPr id="13" name="Content Placeholder 4">
            <a:extLst>
              <a:ext uri="{FF2B5EF4-FFF2-40B4-BE49-F238E27FC236}">
                <a16:creationId xmlns:a16="http://schemas.microsoft.com/office/drawing/2014/main" id="{1337F957-93B7-4D73-A7AB-F5AB1899A0B1}"/>
              </a:ext>
            </a:extLst>
          </p:cNvPr>
          <p:cNvSpPr txBox="1">
            <a:spLocks/>
          </p:cNvSpPr>
          <p:nvPr/>
        </p:nvSpPr>
        <p:spPr>
          <a:xfrm>
            <a:off x="4902802" y="1769880"/>
            <a:ext cx="3696607" cy="2752635"/>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base"/>
            <a:br>
              <a:rPr lang="en-US" sz="1500" dirty="0"/>
            </a:br>
            <a:endParaRPr lang="en-US" sz="1500" dirty="0"/>
          </a:p>
          <a:p>
            <a:pPr fontAlgn="base"/>
            <a:br>
              <a:rPr lang="en-US" sz="1500" dirty="0"/>
            </a:br>
            <a:endParaRPr lang="en-US" sz="1500" dirty="0"/>
          </a:p>
          <a:p>
            <a:endParaRPr lang="en-US" sz="1500" dirty="0"/>
          </a:p>
        </p:txBody>
      </p:sp>
      <p:sp>
        <p:nvSpPr>
          <p:cNvPr id="7" name="Rectangle 6">
            <a:extLst>
              <a:ext uri="{FF2B5EF4-FFF2-40B4-BE49-F238E27FC236}">
                <a16:creationId xmlns:a16="http://schemas.microsoft.com/office/drawing/2014/main" id="{ADA27410-B2E7-A049-9C1E-E219F71AC9DE}"/>
              </a:ext>
            </a:extLst>
          </p:cNvPr>
          <p:cNvSpPr/>
          <p:nvPr/>
        </p:nvSpPr>
        <p:spPr>
          <a:xfrm>
            <a:off x="7638586" y="2172739"/>
            <a:ext cx="1482554" cy="24945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4977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15822-111F-4945-8720-855EDF2D6F73}"/>
              </a:ext>
            </a:extLst>
          </p:cNvPr>
          <p:cNvSpPr>
            <a:spLocks noGrp="1"/>
          </p:cNvSpPr>
          <p:nvPr>
            <p:ph type="title"/>
          </p:nvPr>
        </p:nvSpPr>
        <p:spPr/>
        <p:txBody>
          <a:bodyPr/>
          <a:lstStyle/>
          <a:p>
            <a:r>
              <a:rPr lang="en-US" dirty="0"/>
              <a:t>Analysis</a:t>
            </a:r>
          </a:p>
        </p:txBody>
      </p:sp>
      <p:sp>
        <p:nvSpPr>
          <p:cNvPr id="3" name="Text Placeholder 2">
            <a:extLst>
              <a:ext uri="{FF2B5EF4-FFF2-40B4-BE49-F238E27FC236}">
                <a16:creationId xmlns:a16="http://schemas.microsoft.com/office/drawing/2014/main" id="{5575DCD3-CE48-499C-9B42-217DA35DED0B}"/>
              </a:ext>
            </a:extLst>
          </p:cNvPr>
          <p:cNvSpPr>
            <a:spLocks noGrp="1"/>
          </p:cNvSpPr>
          <p:nvPr>
            <p:ph type="body" idx="1"/>
          </p:nvPr>
        </p:nvSpPr>
        <p:spPr>
          <a:xfrm>
            <a:off x="96854" y="1171675"/>
            <a:ext cx="2680217" cy="3692933"/>
          </a:xfrm>
        </p:spPr>
        <p:txBody>
          <a:bodyPr/>
          <a:lstStyle/>
          <a:p>
            <a:r>
              <a:rPr lang="en-US" dirty="0"/>
              <a:t>We’ve seen some of the specific types of crime over the various temp ranges</a:t>
            </a:r>
          </a:p>
          <a:p>
            <a:r>
              <a:rPr lang="en-US" dirty="0"/>
              <a:t>How does the entire population stand out?</a:t>
            </a:r>
          </a:p>
        </p:txBody>
      </p:sp>
      <p:sp>
        <p:nvSpPr>
          <p:cNvPr id="4" name="Text Placeholder 3">
            <a:extLst>
              <a:ext uri="{FF2B5EF4-FFF2-40B4-BE49-F238E27FC236}">
                <a16:creationId xmlns:a16="http://schemas.microsoft.com/office/drawing/2014/main" id="{3C6097A2-372B-4E61-8CC6-FD70CFB14C28}"/>
              </a:ext>
            </a:extLst>
          </p:cNvPr>
          <p:cNvSpPr>
            <a:spLocks noGrp="1"/>
          </p:cNvSpPr>
          <p:nvPr>
            <p:ph type="body" idx="2"/>
          </p:nvPr>
        </p:nvSpPr>
        <p:spPr/>
        <p:txBody>
          <a:bodyPr/>
          <a:lstStyle/>
          <a:p>
            <a:endParaRPr lang="en-US" dirty="0"/>
          </a:p>
        </p:txBody>
      </p:sp>
      <p:pic>
        <p:nvPicPr>
          <p:cNvPr id="8" name="Picture 7">
            <a:extLst>
              <a:ext uri="{FF2B5EF4-FFF2-40B4-BE49-F238E27FC236}">
                <a16:creationId xmlns:a16="http://schemas.microsoft.com/office/drawing/2014/main" id="{F82ABF24-F68F-48A2-8C28-698819772219}"/>
              </a:ext>
            </a:extLst>
          </p:cNvPr>
          <p:cNvPicPr>
            <a:picLocks noChangeAspect="1"/>
          </p:cNvPicPr>
          <p:nvPr/>
        </p:nvPicPr>
        <p:blipFill>
          <a:blip r:embed="rId2"/>
          <a:stretch>
            <a:fillRect/>
          </a:stretch>
        </p:blipFill>
        <p:spPr>
          <a:xfrm>
            <a:off x="2562225" y="942975"/>
            <a:ext cx="6515100" cy="3257550"/>
          </a:xfrm>
          <a:prstGeom prst="rect">
            <a:avLst/>
          </a:prstGeom>
        </p:spPr>
      </p:pic>
    </p:spTree>
    <p:extLst>
      <p:ext uri="{BB962C8B-B14F-4D97-AF65-F5344CB8AC3E}">
        <p14:creationId xmlns:p14="http://schemas.microsoft.com/office/powerpoint/2010/main" val="2408946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15822-111F-4945-8720-855EDF2D6F73}"/>
              </a:ext>
            </a:extLst>
          </p:cNvPr>
          <p:cNvSpPr>
            <a:spLocks noGrp="1"/>
          </p:cNvSpPr>
          <p:nvPr>
            <p:ph type="title"/>
          </p:nvPr>
        </p:nvSpPr>
        <p:spPr/>
        <p:txBody>
          <a:bodyPr/>
          <a:lstStyle/>
          <a:p>
            <a:r>
              <a:rPr lang="en-US" dirty="0"/>
              <a:t>Analysis – Crime over Time</a:t>
            </a:r>
          </a:p>
        </p:txBody>
      </p:sp>
      <p:pic>
        <p:nvPicPr>
          <p:cNvPr id="4" name="Picture 3">
            <a:extLst>
              <a:ext uri="{FF2B5EF4-FFF2-40B4-BE49-F238E27FC236}">
                <a16:creationId xmlns:a16="http://schemas.microsoft.com/office/drawing/2014/main" id="{C674186B-1267-41B4-B7B0-F009D2F06129}"/>
              </a:ext>
            </a:extLst>
          </p:cNvPr>
          <p:cNvPicPr>
            <a:picLocks noChangeAspect="1"/>
          </p:cNvPicPr>
          <p:nvPr/>
        </p:nvPicPr>
        <p:blipFill>
          <a:blip r:embed="rId2"/>
          <a:stretch>
            <a:fillRect/>
          </a:stretch>
        </p:blipFill>
        <p:spPr>
          <a:xfrm>
            <a:off x="311700" y="1875261"/>
            <a:ext cx="5238750" cy="2619375"/>
          </a:xfrm>
          <a:prstGeom prst="rect">
            <a:avLst/>
          </a:prstGeom>
        </p:spPr>
      </p:pic>
      <p:sp>
        <p:nvSpPr>
          <p:cNvPr id="8" name="TextBox 7">
            <a:extLst>
              <a:ext uri="{FF2B5EF4-FFF2-40B4-BE49-F238E27FC236}">
                <a16:creationId xmlns:a16="http://schemas.microsoft.com/office/drawing/2014/main" id="{954F3C0E-395F-4396-86F4-C68F93C19A6B}"/>
              </a:ext>
            </a:extLst>
          </p:cNvPr>
          <p:cNvSpPr txBox="1"/>
          <p:nvPr/>
        </p:nvSpPr>
        <p:spPr>
          <a:xfrm>
            <a:off x="5838825" y="1390650"/>
            <a:ext cx="2762250" cy="1169551"/>
          </a:xfrm>
          <a:prstGeom prst="rect">
            <a:avLst/>
          </a:prstGeom>
          <a:noFill/>
        </p:spPr>
        <p:txBody>
          <a:bodyPr wrap="square" rtlCol="0">
            <a:spAutoFit/>
          </a:bodyPr>
          <a:lstStyle/>
          <a:p>
            <a:r>
              <a:rPr lang="en-US" dirty="0">
                <a:latin typeface="Old Standard TT" panose="020B0604020202020204" charset="0"/>
              </a:rPr>
              <a:t>Back to the original question…</a:t>
            </a:r>
          </a:p>
          <a:p>
            <a:r>
              <a:rPr lang="en-US" dirty="0">
                <a:latin typeface="Old Standard TT" panose="020B0604020202020204" charset="0"/>
              </a:rPr>
              <a:t>Is it the temperature that leads to more crime?</a:t>
            </a:r>
          </a:p>
          <a:p>
            <a:endParaRPr lang="en-US" dirty="0"/>
          </a:p>
          <a:p>
            <a:endParaRPr lang="en-US" dirty="0"/>
          </a:p>
        </p:txBody>
      </p:sp>
      <p:graphicFrame>
        <p:nvGraphicFramePr>
          <p:cNvPr id="9" name="Table 8">
            <a:extLst>
              <a:ext uri="{FF2B5EF4-FFF2-40B4-BE49-F238E27FC236}">
                <a16:creationId xmlns:a16="http://schemas.microsoft.com/office/drawing/2014/main" id="{B29450AA-8F52-4554-81A7-945FA14D7932}"/>
              </a:ext>
            </a:extLst>
          </p:cNvPr>
          <p:cNvGraphicFramePr>
            <a:graphicFrameLocks noGrp="1"/>
          </p:cNvGraphicFramePr>
          <p:nvPr/>
        </p:nvGraphicFramePr>
        <p:xfrm>
          <a:off x="5921375" y="2412475"/>
          <a:ext cx="2679700" cy="2286000"/>
        </p:xfrm>
        <a:graphic>
          <a:graphicData uri="http://schemas.openxmlformats.org/drawingml/2006/table">
            <a:tbl>
              <a:tblPr/>
              <a:tblGrid>
                <a:gridCol w="1244600">
                  <a:extLst>
                    <a:ext uri="{9D8B030D-6E8A-4147-A177-3AD203B41FA5}">
                      <a16:colId xmlns:a16="http://schemas.microsoft.com/office/drawing/2014/main" val="2809238436"/>
                    </a:ext>
                  </a:extLst>
                </a:gridCol>
                <a:gridCol w="1435100">
                  <a:extLst>
                    <a:ext uri="{9D8B030D-6E8A-4147-A177-3AD203B41FA5}">
                      <a16:colId xmlns:a16="http://schemas.microsoft.com/office/drawing/2014/main" val="3950521085"/>
                    </a:ext>
                  </a:extLst>
                </a:gridCol>
              </a:tblGrid>
              <a:tr h="190500">
                <a:tc>
                  <a:txBody>
                    <a:bodyPr/>
                    <a:lstStyle/>
                    <a:p>
                      <a:pPr algn="l" fontAlgn="b"/>
                      <a:r>
                        <a:rPr lang="en-US" sz="1100" b="1" i="0" u="none" strike="noStrike">
                          <a:solidFill>
                            <a:srgbClr val="FFFFFF"/>
                          </a:solidFill>
                          <a:effectLst/>
                          <a:latin typeface="Old Standard TT" panose="020B0604020202020204" charset="0"/>
                        </a:rPr>
                        <a:t>Buckets</a:t>
                      </a:r>
                    </a:p>
                  </a:txBody>
                  <a:tcPr marL="9525" marR="9525" marT="9525"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tc>
                  <a:txBody>
                    <a:bodyPr/>
                    <a:lstStyle/>
                    <a:p>
                      <a:pPr algn="l" fontAlgn="b"/>
                      <a:r>
                        <a:rPr lang="en-US" sz="1100" b="1" i="0" u="none" strike="noStrike">
                          <a:solidFill>
                            <a:srgbClr val="FFFFFF"/>
                          </a:solidFill>
                          <a:effectLst/>
                          <a:latin typeface="Old Standard TT" panose="020B0604020202020204" charset="0"/>
                        </a:rPr>
                        <a:t>% of Time in Range</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extLst>
                  <a:ext uri="{0D108BD9-81ED-4DB2-BD59-A6C34878D82A}">
                    <a16:rowId xmlns:a16="http://schemas.microsoft.com/office/drawing/2014/main" val="3001922914"/>
                  </a:ext>
                </a:extLst>
              </a:tr>
              <a:tr h="190500">
                <a:tc>
                  <a:txBody>
                    <a:bodyPr/>
                    <a:lstStyle/>
                    <a:p>
                      <a:pPr algn="l" fontAlgn="ctr"/>
                      <a:r>
                        <a:rPr lang="en-US" sz="1100" b="0" i="0" u="none" strike="noStrike">
                          <a:solidFill>
                            <a:srgbClr val="000000"/>
                          </a:solidFill>
                          <a:effectLst/>
                          <a:latin typeface="Old Standard TT" panose="020B0604020202020204" charset="0"/>
                        </a:rPr>
                        <a:t>&lt; -5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730289658"/>
                  </a:ext>
                </a:extLst>
              </a:tr>
              <a:tr h="190500">
                <a:tc>
                  <a:txBody>
                    <a:bodyPr/>
                    <a:lstStyle/>
                    <a:p>
                      <a:pPr algn="l" fontAlgn="ctr"/>
                      <a:r>
                        <a:rPr lang="en-US" sz="1100" b="0" i="0" u="none" strike="noStrike">
                          <a:solidFill>
                            <a:srgbClr val="000000"/>
                          </a:solidFill>
                          <a:effectLst/>
                          <a:latin typeface="Old Standard TT" panose="020B0604020202020204" charset="0"/>
                        </a:rPr>
                        <a:t>-5 to 4.9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1.1%</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449803604"/>
                  </a:ext>
                </a:extLst>
              </a:tr>
              <a:tr h="190500">
                <a:tc>
                  <a:txBody>
                    <a:bodyPr/>
                    <a:lstStyle/>
                    <a:p>
                      <a:pPr algn="l" fontAlgn="ctr"/>
                      <a:r>
                        <a:rPr lang="en-US" sz="1100" b="0" i="0" u="none" strike="noStrike">
                          <a:solidFill>
                            <a:srgbClr val="000000"/>
                          </a:solidFill>
                          <a:effectLst/>
                          <a:latin typeface="Old Standard TT" panose="020B0604020202020204" charset="0"/>
                        </a:rPr>
                        <a:t>5 to 14.9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2.4%</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2982992246"/>
                  </a:ext>
                </a:extLst>
              </a:tr>
              <a:tr h="190500">
                <a:tc>
                  <a:txBody>
                    <a:bodyPr/>
                    <a:lstStyle/>
                    <a:p>
                      <a:pPr algn="l" fontAlgn="ctr"/>
                      <a:r>
                        <a:rPr lang="en-US" sz="1100" b="0" i="0" u="none" strike="noStrike">
                          <a:solidFill>
                            <a:srgbClr val="000000"/>
                          </a:solidFill>
                          <a:effectLst/>
                          <a:latin typeface="Old Standard TT" panose="020B0604020202020204" charset="0"/>
                        </a:rPr>
                        <a:t>15 to 24.9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5.5%</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367184616"/>
                  </a:ext>
                </a:extLst>
              </a:tr>
              <a:tr h="190500">
                <a:tc>
                  <a:txBody>
                    <a:bodyPr/>
                    <a:lstStyle/>
                    <a:p>
                      <a:pPr algn="l" fontAlgn="ctr"/>
                      <a:r>
                        <a:rPr lang="en-US" sz="1100" b="0" i="0" u="none" strike="noStrike">
                          <a:solidFill>
                            <a:srgbClr val="000000"/>
                          </a:solidFill>
                          <a:effectLst/>
                          <a:latin typeface="Old Standard TT" panose="020B0604020202020204" charset="0"/>
                        </a:rPr>
                        <a:t>25 to 34.9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13.3%</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2231140063"/>
                  </a:ext>
                </a:extLst>
              </a:tr>
              <a:tr h="190500">
                <a:tc>
                  <a:txBody>
                    <a:bodyPr/>
                    <a:lstStyle/>
                    <a:p>
                      <a:pPr algn="l" fontAlgn="ctr"/>
                      <a:r>
                        <a:rPr lang="en-US" sz="1100" b="0" i="0" u="none" strike="noStrike">
                          <a:solidFill>
                            <a:srgbClr val="000000"/>
                          </a:solidFill>
                          <a:effectLst/>
                          <a:latin typeface="Old Standard TT" panose="020B0604020202020204" charset="0"/>
                        </a:rPr>
                        <a:t>35 to 44.9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14.6%</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618548245"/>
                  </a:ext>
                </a:extLst>
              </a:tr>
              <a:tr h="190500">
                <a:tc>
                  <a:txBody>
                    <a:bodyPr/>
                    <a:lstStyle/>
                    <a:p>
                      <a:pPr algn="l" fontAlgn="ctr"/>
                      <a:r>
                        <a:rPr lang="en-US" sz="1100" b="0" i="0" u="none" strike="noStrike">
                          <a:solidFill>
                            <a:srgbClr val="000000"/>
                          </a:solidFill>
                          <a:effectLst/>
                          <a:latin typeface="Old Standard TT" panose="020B0604020202020204" charset="0"/>
                        </a:rPr>
                        <a:t>45 to 54.9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13.9%</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965282168"/>
                  </a:ext>
                </a:extLst>
              </a:tr>
              <a:tr h="190500">
                <a:tc>
                  <a:txBody>
                    <a:bodyPr/>
                    <a:lstStyle/>
                    <a:p>
                      <a:pPr algn="l" fontAlgn="ctr"/>
                      <a:r>
                        <a:rPr lang="en-US" sz="1100" b="0" i="0" u="none" strike="noStrike">
                          <a:solidFill>
                            <a:srgbClr val="000000"/>
                          </a:solidFill>
                          <a:effectLst/>
                          <a:latin typeface="Old Standard TT" panose="020B0604020202020204" charset="0"/>
                        </a:rPr>
                        <a:t>55 to 64.9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15.2%</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2334629875"/>
                  </a:ext>
                </a:extLst>
              </a:tr>
              <a:tr h="190500">
                <a:tc>
                  <a:txBody>
                    <a:bodyPr/>
                    <a:lstStyle/>
                    <a:p>
                      <a:pPr algn="l" fontAlgn="ctr"/>
                      <a:r>
                        <a:rPr lang="en-US" sz="1100" b="0" i="0" u="none" strike="noStrike">
                          <a:solidFill>
                            <a:srgbClr val="000000"/>
                          </a:solidFill>
                          <a:effectLst/>
                          <a:latin typeface="Old Standard TT" panose="020B0604020202020204" charset="0"/>
                        </a:rPr>
                        <a:t>65 to 74.9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20.3%</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705639490"/>
                  </a:ext>
                </a:extLst>
              </a:tr>
              <a:tr h="190500">
                <a:tc>
                  <a:txBody>
                    <a:bodyPr/>
                    <a:lstStyle/>
                    <a:p>
                      <a:pPr algn="l" fontAlgn="ctr"/>
                      <a:r>
                        <a:rPr lang="en-US" sz="1100" b="0" i="0" u="none" strike="noStrike">
                          <a:solidFill>
                            <a:srgbClr val="000000"/>
                          </a:solidFill>
                          <a:effectLst/>
                          <a:latin typeface="Old Standard TT" panose="020B0604020202020204" charset="0"/>
                        </a:rPr>
                        <a:t>75 to 84.9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11.3%</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706726702"/>
                  </a:ext>
                </a:extLst>
              </a:tr>
              <a:tr h="190500">
                <a:tc>
                  <a:txBody>
                    <a:bodyPr/>
                    <a:lstStyle/>
                    <a:p>
                      <a:pPr algn="l" fontAlgn="ctr"/>
                      <a:r>
                        <a:rPr lang="en-US" sz="1100" b="0" i="0" u="none" strike="noStrike">
                          <a:solidFill>
                            <a:srgbClr val="000000"/>
                          </a:solidFill>
                          <a:effectLst/>
                          <a:latin typeface="Old Standard TT" panose="020B0604020202020204" charset="0"/>
                        </a:rPr>
                        <a:t>85 to 95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2.3%</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4174826085"/>
                  </a:ext>
                </a:extLst>
              </a:tr>
            </a:tbl>
          </a:graphicData>
        </a:graphic>
      </p:graphicFrame>
    </p:spTree>
    <p:extLst>
      <p:ext uri="{BB962C8B-B14F-4D97-AF65-F5344CB8AC3E}">
        <p14:creationId xmlns:p14="http://schemas.microsoft.com/office/powerpoint/2010/main" val="2720291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15822-111F-4945-8720-855EDF2D6F73}"/>
              </a:ext>
            </a:extLst>
          </p:cNvPr>
          <p:cNvSpPr>
            <a:spLocks noGrp="1"/>
          </p:cNvSpPr>
          <p:nvPr>
            <p:ph type="title"/>
          </p:nvPr>
        </p:nvSpPr>
        <p:spPr/>
        <p:txBody>
          <a:bodyPr/>
          <a:lstStyle/>
          <a:p>
            <a:r>
              <a:rPr lang="en-US" dirty="0"/>
              <a:t>Analysis – Crime over Time</a:t>
            </a:r>
          </a:p>
        </p:txBody>
      </p:sp>
      <p:graphicFrame>
        <p:nvGraphicFramePr>
          <p:cNvPr id="6" name="Object 5">
            <a:extLst>
              <a:ext uri="{FF2B5EF4-FFF2-40B4-BE49-F238E27FC236}">
                <a16:creationId xmlns:a16="http://schemas.microsoft.com/office/drawing/2014/main" id="{5AEC3DA7-44B5-40D5-83C0-30447D16CC6B}"/>
              </a:ext>
            </a:extLst>
          </p:cNvPr>
          <p:cNvGraphicFramePr>
            <a:graphicFrameLocks noChangeAspect="1"/>
          </p:cNvGraphicFramePr>
          <p:nvPr/>
        </p:nvGraphicFramePr>
        <p:xfrm>
          <a:off x="243080" y="1058225"/>
          <a:ext cx="4424756" cy="2212378"/>
        </p:xfrm>
        <a:graphic>
          <a:graphicData uri="http://schemas.openxmlformats.org/presentationml/2006/ole">
            <mc:AlternateContent xmlns:mc="http://schemas.openxmlformats.org/markup-compatibility/2006">
              <mc:Choice xmlns:v="urn:schemas-microsoft-com:vml" Requires="v">
                <p:oleObj spid="_x0000_s1033" name="Acrobat Document" r:id="rId3" imgW="6858000" imgH="3429000" progId="AcroExch.Document.DC">
                  <p:embed/>
                </p:oleObj>
              </mc:Choice>
              <mc:Fallback>
                <p:oleObj name="Acrobat Document" r:id="rId3" imgW="6858000" imgH="3429000" progId="AcroExch.Document.DC">
                  <p:embed/>
                  <p:pic>
                    <p:nvPicPr>
                      <p:cNvPr id="6" name="Object 5">
                        <a:extLst>
                          <a:ext uri="{FF2B5EF4-FFF2-40B4-BE49-F238E27FC236}">
                            <a16:creationId xmlns:a16="http://schemas.microsoft.com/office/drawing/2014/main" id="{5AEC3DA7-44B5-40D5-83C0-30447D16CC6B}"/>
                          </a:ext>
                        </a:extLst>
                      </p:cNvPr>
                      <p:cNvPicPr/>
                      <p:nvPr/>
                    </p:nvPicPr>
                    <p:blipFill>
                      <a:blip r:embed="rId4"/>
                      <a:stretch>
                        <a:fillRect/>
                      </a:stretch>
                    </p:blipFill>
                    <p:spPr>
                      <a:xfrm>
                        <a:off x="243080" y="1058225"/>
                        <a:ext cx="4424756" cy="2212378"/>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D6433D77-8D34-4372-BA5F-03B4C6D334FD}"/>
              </a:ext>
            </a:extLst>
          </p:cNvPr>
          <p:cNvGraphicFramePr>
            <a:graphicFrameLocks noChangeAspect="1"/>
          </p:cNvGraphicFramePr>
          <p:nvPr/>
        </p:nvGraphicFramePr>
        <p:xfrm>
          <a:off x="4195851" y="2571750"/>
          <a:ext cx="4847944" cy="2423972"/>
        </p:xfrm>
        <a:graphic>
          <a:graphicData uri="http://schemas.openxmlformats.org/presentationml/2006/ole">
            <mc:AlternateContent xmlns:mc="http://schemas.openxmlformats.org/markup-compatibility/2006">
              <mc:Choice xmlns:v="urn:schemas-microsoft-com:vml" Requires="v">
                <p:oleObj spid="_x0000_s1034" name="Acrobat Document" r:id="rId5" imgW="6858000" imgH="3429000" progId="AcroExch.Document.DC">
                  <p:embed/>
                </p:oleObj>
              </mc:Choice>
              <mc:Fallback>
                <p:oleObj name="Acrobat Document" r:id="rId5" imgW="6858000" imgH="3429000" progId="AcroExch.Document.DC">
                  <p:embed/>
                  <p:pic>
                    <p:nvPicPr>
                      <p:cNvPr id="7" name="Object 6">
                        <a:extLst>
                          <a:ext uri="{FF2B5EF4-FFF2-40B4-BE49-F238E27FC236}">
                            <a16:creationId xmlns:a16="http://schemas.microsoft.com/office/drawing/2014/main" id="{D6433D77-8D34-4372-BA5F-03B4C6D334FD}"/>
                          </a:ext>
                        </a:extLst>
                      </p:cNvPr>
                      <p:cNvPicPr/>
                      <p:nvPr/>
                    </p:nvPicPr>
                    <p:blipFill>
                      <a:blip r:embed="rId6"/>
                      <a:stretch>
                        <a:fillRect/>
                      </a:stretch>
                    </p:blipFill>
                    <p:spPr>
                      <a:xfrm>
                        <a:off x="4195851" y="2571750"/>
                        <a:ext cx="4847944" cy="2423972"/>
                      </a:xfrm>
                      <a:prstGeom prst="rect">
                        <a:avLst/>
                      </a:prstGeom>
                    </p:spPr>
                  </p:pic>
                </p:oleObj>
              </mc:Fallback>
            </mc:AlternateContent>
          </a:graphicData>
        </a:graphic>
      </p:graphicFrame>
    </p:spTree>
    <p:extLst>
      <p:ext uri="{BB962C8B-B14F-4D97-AF65-F5344CB8AC3E}">
        <p14:creationId xmlns:p14="http://schemas.microsoft.com/office/powerpoint/2010/main" val="762478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Personal Crimes </a:t>
            </a:r>
            <a:endParaRPr dirty="0"/>
          </a:p>
        </p:txBody>
      </p:sp>
      <p:pic>
        <p:nvPicPr>
          <p:cNvPr id="3" name="Picture 2">
            <a:extLst>
              <a:ext uri="{FF2B5EF4-FFF2-40B4-BE49-F238E27FC236}">
                <a16:creationId xmlns:a16="http://schemas.microsoft.com/office/drawing/2014/main" id="{C18DECA2-5586-F24A-A2D5-2A9F00E3BFAB}"/>
              </a:ext>
            </a:extLst>
          </p:cNvPr>
          <p:cNvPicPr>
            <a:picLocks noChangeAspect="1"/>
          </p:cNvPicPr>
          <p:nvPr/>
        </p:nvPicPr>
        <p:blipFill>
          <a:blip r:embed="rId3"/>
          <a:stretch>
            <a:fillRect/>
          </a:stretch>
        </p:blipFill>
        <p:spPr>
          <a:xfrm>
            <a:off x="0" y="613200"/>
            <a:ext cx="9144000" cy="44944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Personal Crimes Percentages</a:t>
            </a:r>
            <a:endParaRPr dirty="0"/>
          </a:p>
        </p:txBody>
      </p:sp>
      <p:pic>
        <p:nvPicPr>
          <p:cNvPr id="4" name="Picture 3" descr="A screenshot of a cell phone&#10;&#10;Description automatically generated">
            <a:extLst>
              <a:ext uri="{FF2B5EF4-FFF2-40B4-BE49-F238E27FC236}">
                <a16:creationId xmlns:a16="http://schemas.microsoft.com/office/drawing/2014/main" id="{26DDE4FD-48E4-134A-B632-185C0A78C481}"/>
              </a:ext>
            </a:extLst>
          </p:cNvPr>
          <p:cNvPicPr>
            <a:picLocks noChangeAspect="1"/>
          </p:cNvPicPr>
          <p:nvPr/>
        </p:nvPicPr>
        <p:blipFill>
          <a:blip r:embed="rId3"/>
          <a:stretch>
            <a:fillRect/>
          </a:stretch>
        </p:blipFill>
        <p:spPr>
          <a:xfrm>
            <a:off x="0" y="571500"/>
            <a:ext cx="9144000" cy="4572000"/>
          </a:xfrm>
          <a:prstGeom prst="rect">
            <a:avLst/>
          </a:prstGeom>
        </p:spPr>
      </p:pic>
    </p:spTree>
    <p:extLst>
      <p:ext uri="{BB962C8B-B14F-4D97-AF65-F5344CB8AC3E}">
        <p14:creationId xmlns:p14="http://schemas.microsoft.com/office/powerpoint/2010/main" val="1553706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Personal Crimes Findings </a:t>
            </a:r>
          </a:p>
        </p:txBody>
      </p:sp>
      <p:sp>
        <p:nvSpPr>
          <p:cNvPr id="148" name="Google Shape;148;p25"/>
          <p:cNvSpPr txBox="1">
            <a:spLocks noGrp="1"/>
          </p:cNvSpPr>
          <p:nvPr>
            <p:ph type="body" idx="1"/>
          </p:nvPr>
        </p:nvSpPr>
        <p:spPr>
          <a:xfrm>
            <a:off x="562221" y="501041"/>
            <a:ext cx="4520697" cy="464245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The personal crimes category contained the following</a:t>
            </a:r>
          </a:p>
          <a:p>
            <a:pPr marL="285750" indent="-285750">
              <a:lnSpc>
                <a:spcPct val="100000"/>
              </a:lnSpc>
              <a:spcAft>
                <a:spcPts val="1600"/>
              </a:spcAft>
            </a:pPr>
            <a:r>
              <a:rPr lang="en-US" sz="1000" dirty="0"/>
              <a:t>ASSAULT </a:t>
            </a:r>
          </a:p>
          <a:p>
            <a:pPr marL="285750" indent="-285750">
              <a:lnSpc>
                <a:spcPct val="100000"/>
              </a:lnSpc>
              <a:spcAft>
                <a:spcPts val="1600"/>
              </a:spcAft>
            </a:pPr>
            <a:r>
              <a:rPr lang="en-US" sz="1000" dirty="0"/>
              <a:t> BATTERY </a:t>
            </a:r>
          </a:p>
          <a:p>
            <a:pPr marL="285750" indent="-285750">
              <a:lnSpc>
                <a:spcPct val="100000"/>
              </a:lnSpc>
              <a:spcAft>
                <a:spcPts val="1600"/>
              </a:spcAft>
            </a:pPr>
            <a:r>
              <a:rPr lang="en-US" sz="1000" dirty="0"/>
              <a:t>CRIM SEXUAL ASSAULT </a:t>
            </a:r>
          </a:p>
          <a:p>
            <a:pPr marL="285750" indent="-285750">
              <a:lnSpc>
                <a:spcPct val="100000"/>
              </a:lnSpc>
              <a:spcAft>
                <a:spcPts val="1600"/>
              </a:spcAft>
            </a:pPr>
            <a:r>
              <a:rPr lang="en-US" sz="1000" dirty="0"/>
              <a:t>HOMICIDE  </a:t>
            </a:r>
          </a:p>
          <a:p>
            <a:pPr marL="285750" indent="-285750">
              <a:lnSpc>
                <a:spcPct val="100000"/>
              </a:lnSpc>
              <a:spcAft>
                <a:spcPts val="1600"/>
              </a:spcAft>
            </a:pPr>
            <a:r>
              <a:rPr lang="en-US" sz="1000" dirty="0"/>
              <a:t>HUMAN TRAFFICKING</a:t>
            </a:r>
          </a:p>
          <a:p>
            <a:pPr marL="285750" indent="-285750">
              <a:lnSpc>
                <a:spcPct val="100000"/>
              </a:lnSpc>
              <a:spcAft>
                <a:spcPts val="1600"/>
              </a:spcAft>
            </a:pPr>
            <a:r>
              <a:rPr lang="en-US" sz="1000" dirty="0"/>
              <a:t> INTIMIDATION </a:t>
            </a:r>
          </a:p>
          <a:p>
            <a:pPr marL="285750" indent="-285750">
              <a:lnSpc>
                <a:spcPct val="100000"/>
              </a:lnSpc>
              <a:spcAft>
                <a:spcPts val="1600"/>
              </a:spcAft>
            </a:pPr>
            <a:r>
              <a:rPr lang="en-US" sz="1000" dirty="0"/>
              <a:t> KIDNAPPING </a:t>
            </a:r>
          </a:p>
          <a:p>
            <a:pPr marL="285750" indent="-285750">
              <a:lnSpc>
                <a:spcPct val="100000"/>
              </a:lnSpc>
              <a:spcAft>
                <a:spcPts val="1600"/>
              </a:spcAft>
            </a:pPr>
            <a:r>
              <a:rPr lang="en-US" sz="1000" dirty="0"/>
              <a:t> OBSCENITY  </a:t>
            </a:r>
          </a:p>
          <a:p>
            <a:pPr marL="285750" indent="-285750">
              <a:lnSpc>
                <a:spcPct val="100000"/>
              </a:lnSpc>
              <a:spcAft>
                <a:spcPts val="1600"/>
              </a:spcAft>
            </a:pPr>
            <a:r>
              <a:rPr lang="en-US" sz="1000" dirty="0"/>
              <a:t>OFFENSE INVOLVING CHILDREN</a:t>
            </a:r>
          </a:p>
          <a:p>
            <a:pPr marL="285750" indent="-285750">
              <a:lnSpc>
                <a:spcPct val="100000"/>
              </a:lnSpc>
              <a:spcAft>
                <a:spcPts val="1600"/>
              </a:spcAft>
            </a:pPr>
            <a:r>
              <a:rPr lang="en-US" sz="1000" dirty="0"/>
              <a:t> PUBLIC INDECENCY </a:t>
            </a:r>
          </a:p>
          <a:p>
            <a:pPr marL="285750" indent="-285750">
              <a:lnSpc>
                <a:spcPct val="100000"/>
              </a:lnSpc>
              <a:spcAft>
                <a:spcPts val="1600"/>
              </a:spcAft>
            </a:pPr>
            <a:r>
              <a:rPr lang="en-US" sz="1000" dirty="0"/>
              <a:t> SEX OFFENSE  </a:t>
            </a:r>
          </a:p>
          <a:p>
            <a:pPr marL="285750" indent="-285750">
              <a:lnSpc>
                <a:spcPct val="100000"/>
              </a:lnSpc>
              <a:spcAft>
                <a:spcPts val="1600"/>
              </a:spcAft>
            </a:pPr>
            <a:r>
              <a:rPr lang="en-US" sz="1000" dirty="0"/>
              <a:t>STALKING</a:t>
            </a:r>
          </a:p>
        </p:txBody>
      </p:sp>
      <p:sp>
        <p:nvSpPr>
          <p:cNvPr id="149" name="Google Shape;149;p25"/>
          <p:cNvSpPr txBox="1">
            <a:spLocks noGrp="1"/>
          </p:cNvSpPr>
          <p:nvPr>
            <p:ph type="body" idx="2"/>
          </p:nvPr>
        </p:nvSpPr>
        <p:spPr>
          <a:xfrm>
            <a:off x="4832399" y="130660"/>
            <a:ext cx="3999900" cy="373852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In personal crimes, the top three crimes </a:t>
            </a:r>
          </a:p>
          <a:p>
            <a:pPr marL="342900" lvl="0" indent="-342900" algn="l" rtl="0">
              <a:lnSpc>
                <a:spcPct val="100000"/>
              </a:lnSpc>
              <a:spcBef>
                <a:spcPts val="0"/>
              </a:spcBef>
              <a:spcAft>
                <a:spcPts val="1600"/>
              </a:spcAft>
              <a:buFont typeface="+mj-lt"/>
              <a:buAutoNum type="arabicPeriod"/>
            </a:pPr>
            <a:r>
              <a:rPr lang="en-US" dirty="0"/>
              <a:t>Battery</a:t>
            </a:r>
          </a:p>
          <a:p>
            <a:pPr marL="342900" lvl="0" indent="-342900" algn="l" rtl="0">
              <a:lnSpc>
                <a:spcPct val="100000"/>
              </a:lnSpc>
              <a:spcBef>
                <a:spcPts val="0"/>
              </a:spcBef>
              <a:spcAft>
                <a:spcPts val="1600"/>
              </a:spcAft>
              <a:buFont typeface="+mj-lt"/>
              <a:buAutoNum type="arabicPeriod"/>
            </a:pPr>
            <a:r>
              <a:rPr lang="en-US" dirty="0"/>
              <a:t>Assault</a:t>
            </a:r>
          </a:p>
          <a:p>
            <a:pPr marL="342900" lvl="0" indent="-342900" algn="l" rtl="0">
              <a:lnSpc>
                <a:spcPct val="100000"/>
              </a:lnSpc>
              <a:spcBef>
                <a:spcPts val="0"/>
              </a:spcBef>
              <a:spcAft>
                <a:spcPts val="1600"/>
              </a:spcAft>
              <a:buFont typeface="+mj-lt"/>
              <a:buAutoNum type="arabicPeriod"/>
            </a:pPr>
            <a:r>
              <a:rPr lang="en-US" dirty="0"/>
              <a:t>Offense Involving Children</a:t>
            </a:r>
          </a:p>
          <a:p>
            <a:pPr marL="0" lvl="0" indent="0" algn="l" rtl="0">
              <a:spcBef>
                <a:spcPts val="0"/>
              </a:spcBef>
              <a:spcAft>
                <a:spcPts val="1600"/>
              </a:spcAft>
              <a:buNone/>
            </a:pPr>
            <a:r>
              <a:rPr lang="en-US" dirty="0"/>
              <a:t>The crimes maintain the proportions from below zero to the highest possible temperature. There is no perceived correlation of certain crimes being more prominent then others. As the crimes seem to follow the same trend, the crimes seem to mimic the established trend being 65-74.9 Degree being the highest point.</a:t>
            </a:r>
          </a:p>
          <a:p>
            <a:pPr marL="0" lvl="0" indent="0">
              <a:spcAft>
                <a:spcPts val="1600"/>
              </a:spcAft>
              <a:buNone/>
            </a:pPr>
            <a:r>
              <a:rPr lang="en-US" b="1" dirty="0"/>
              <a:t>TLDR: “</a:t>
            </a:r>
            <a:r>
              <a:rPr lang="en-US" i="1" dirty="0"/>
              <a:t>if you are going to Chicago, I can tell you I don’t have much... But what I do have is a particular set of data; data I have acquired over a very short career. data that says you are going to get punched in the face. . . </a:t>
            </a:r>
            <a:r>
              <a:rPr lang="en-US" dirty="0"/>
              <a:t>“</a:t>
            </a:r>
            <a:endParaRPr b="1" dirty="0"/>
          </a:p>
        </p:txBody>
      </p:sp>
      <p:pic>
        <p:nvPicPr>
          <p:cNvPr id="5" name="Picture 4">
            <a:extLst>
              <a:ext uri="{FF2B5EF4-FFF2-40B4-BE49-F238E27FC236}">
                <a16:creationId xmlns:a16="http://schemas.microsoft.com/office/drawing/2014/main" id="{CF36EAFC-3839-F14F-8CD1-1FB11549AAED}"/>
              </a:ext>
            </a:extLst>
          </p:cNvPr>
          <p:cNvPicPr>
            <a:picLocks noChangeAspect="1"/>
          </p:cNvPicPr>
          <p:nvPr/>
        </p:nvPicPr>
        <p:blipFill>
          <a:blip r:embed="rId3"/>
          <a:stretch>
            <a:fillRect/>
          </a:stretch>
        </p:blipFill>
        <p:spPr>
          <a:xfrm>
            <a:off x="20712" y="3678529"/>
            <a:ext cx="1083018" cy="1624528"/>
          </a:xfrm>
          <a:prstGeom prst="rect">
            <a:avLst/>
          </a:prstGeom>
        </p:spPr>
      </p:pic>
    </p:spTree>
    <p:extLst>
      <p:ext uri="{BB962C8B-B14F-4D97-AF65-F5344CB8AC3E}">
        <p14:creationId xmlns:p14="http://schemas.microsoft.com/office/powerpoint/2010/main" val="3010321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0" y="0"/>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Property Crimes </a:t>
            </a:r>
            <a:endParaRPr dirty="0"/>
          </a:p>
        </p:txBody>
      </p:sp>
      <p:pic>
        <p:nvPicPr>
          <p:cNvPr id="4" name="Picture 3">
            <a:extLst>
              <a:ext uri="{FF2B5EF4-FFF2-40B4-BE49-F238E27FC236}">
                <a16:creationId xmlns:a16="http://schemas.microsoft.com/office/drawing/2014/main" id="{97756EF9-9B8A-F745-BCC1-660B590410AC}"/>
              </a:ext>
            </a:extLst>
          </p:cNvPr>
          <p:cNvPicPr>
            <a:picLocks noChangeAspect="1"/>
          </p:cNvPicPr>
          <p:nvPr/>
        </p:nvPicPr>
        <p:blipFill>
          <a:blip r:embed="rId3"/>
          <a:stretch>
            <a:fillRect/>
          </a:stretch>
        </p:blipFill>
        <p:spPr>
          <a:xfrm>
            <a:off x="0" y="571500"/>
            <a:ext cx="9144000" cy="4572000"/>
          </a:xfrm>
          <a:prstGeom prst="rect">
            <a:avLst/>
          </a:prstGeom>
        </p:spPr>
      </p:pic>
    </p:spTree>
    <p:extLst>
      <p:ext uri="{BB962C8B-B14F-4D97-AF65-F5344CB8AC3E}">
        <p14:creationId xmlns:p14="http://schemas.microsoft.com/office/powerpoint/2010/main" val="1814210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0" y="0"/>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Property Crimes </a:t>
            </a:r>
            <a:endParaRPr dirty="0"/>
          </a:p>
        </p:txBody>
      </p:sp>
      <p:pic>
        <p:nvPicPr>
          <p:cNvPr id="3" name="Picture 2">
            <a:extLst>
              <a:ext uri="{FF2B5EF4-FFF2-40B4-BE49-F238E27FC236}">
                <a16:creationId xmlns:a16="http://schemas.microsoft.com/office/drawing/2014/main" id="{5C844844-43D2-B84E-8D57-248D60F1D169}"/>
              </a:ext>
            </a:extLst>
          </p:cNvPr>
          <p:cNvPicPr>
            <a:picLocks noChangeAspect="1"/>
          </p:cNvPicPr>
          <p:nvPr/>
        </p:nvPicPr>
        <p:blipFill>
          <a:blip r:embed="rId3"/>
          <a:stretch>
            <a:fillRect/>
          </a:stretch>
        </p:blipFill>
        <p:spPr>
          <a:xfrm>
            <a:off x="0" y="571500"/>
            <a:ext cx="9144000" cy="4572000"/>
          </a:xfrm>
          <a:prstGeom prst="rect">
            <a:avLst/>
          </a:prstGeom>
        </p:spPr>
      </p:pic>
    </p:spTree>
    <p:extLst>
      <p:ext uri="{BB962C8B-B14F-4D97-AF65-F5344CB8AC3E}">
        <p14:creationId xmlns:p14="http://schemas.microsoft.com/office/powerpoint/2010/main" val="4223746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Property Crimes Findings </a:t>
            </a:r>
          </a:p>
        </p:txBody>
      </p:sp>
      <p:sp>
        <p:nvSpPr>
          <p:cNvPr id="148" name="Google Shape;148;p25"/>
          <p:cNvSpPr txBox="1">
            <a:spLocks noGrp="1"/>
          </p:cNvSpPr>
          <p:nvPr>
            <p:ph type="body" idx="1"/>
          </p:nvPr>
        </p:nvSpPr>
        <p:spPr>
          <a:xfrm>
            <a:off x="311701" y="613200"/>
            <a:ext cx="3999900" cy="373852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The Personal crimes category contained the following were divided into the following crimes</a:t>
            </a:r>
          </a:p>
          <a:p>
            <a:pPr marL="285750" indent="-285750">
              <a:lnSpc>
                <a:spcPct val="100000"/>
              </a:lnSpc>
              <a:spcAft>
                <a:spcPts val="1600"/>
              </a:spcAft>
            </a:pPr>
            <a:r>
              <a:rPr lang="en-US" sz="1100" dirty="0"/>
              <a:t>ARSON </a:t>
            </a:r>
          </a:p>
          <a:p>
            <a:pPr marL="285750" indent="-285750">
              <a:lnSpc>
                <a:spcPct val="100000"/>
              </a:lnSpc>
              <a:spcAft>
                <a:spcPts val="1600"/>
              </a:spcAft>
            </a:pPr>
            <a:r>
              <a:rPr lang="en-US" sz="1100" dirty="0"/>
              <a:t> BURGLARY </a:t>
            </a:r>
          </a:p>
          <a:p>
            <a:pPr marL="285750" indent="-285750">
              <a:lnSpc>
                <a:spcPct val="100000"/>
              </a:lnSpc>
              <a:spcAft>
                <a:spcPts val="1600"/>
              </a:spcAft>
            </a:pPr>
            <a:r>
              <a:rPr lang="en-US" sz="1100" dirty="0"/>
              <a:t> CRIMINAL DAMAGE </a:t>
            </a:r>
          </a:p>
          <a:p>
            <a:pPr marL="285750" indent="-285750">
              <a:lnSpc>
                <a:spcPct val="100000"/>
              </a:lnSpc>
              <a:spcAft>
                <a:spcPts val="1600"/>
              </a:spcAft>
            </a:pPr>
            <a:r>
              <a:rPr lang="en-US" sz="1100" dirty="0"/>
              <a:t> CRIMINAL TRESPASS </a:t>
            </a:r>
          </a:p>
          <a:p>
            <a:pPr marL="285750" indent="-285750">
              <a:lnSpc>
                <a:spcPct val="100000"/>
              </a:lnSpc>
              <a:spcAft>
                <a:spcPts val="1600"/>
              </a:spcAft>
            </a:pPr>
            <a:r>
              <a:rPr lang="en-US" sz="1100" dirty="0"/>
              <a:t>DECEPTIVE PRACTICE </a:t>
            </a:r>
          </a:p>
          <a:p>
            <a:pPr marL="285750" indent="-285750">
              <a:lnSpc>
                <a:spcPct val="100000"/>
              </a:lnSpc>
              <a:spcAft>
                <a:spcPts val="1600"/>
              </a:spcAft>
            </a:pPr>
            <a:r>
              <a:rPr lang="en-US" sz="1100" dirty="0"/>
              <a:t> MOTOR VEHICLE THEFT </a:t>
            </a:r>
          </a:p>
          <a:p>
            <a:pPr marL="285750" indent="-285750">
              <a:lnSpc>
                <a:spcPct val="100000"/>
              </a:lnSpc>
              <a:spcAft>
                <a:spcPts val="1600"/>
              </a:spcAft>
            </a:pPr>
            <a:r>
              <a:rPr lang="en-US" sz="1100" dirty="0"/>
              <a:t> ROBBERY </a:t>
            </a:r>
          </a:p>
          <a:p>
            <a:pPr marL="285750" indent="-285750">
              <a:lnSpc>
                <a:spcPct val="100000"/>
              </a:lnSpc>
              <a:spcAft>
                <a:spcPts val="1600"/>
              </a:spcAft>
            </a:pPr>
            <a:r>
              <a:rPr lang="en-US" sz="1100" dirty="0"/>
              <a:t> THEFT</a:t>
            </a:r>
          </a:p>
        </p:txBody>
      </p:sp>
      <p:sp>
        <p:nvSpPr>
          <p:cNvPr id="149" name="Google Shape;149;p25"/>
          <p:cNvSpPr txBox="1">
            <a:spLocks noGrp="1"/>
          </p:cNvSpPr>
          <p:nvPr>
            <p:ph type="body" idx="2"/>
          </p:nvPr>
        </p:nvSpPr>
        <p:spPr>
          <a:xfrm>
            <a:off x="4832401" y="702486"/>
            <a:ext cx="3999900" cy="373852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In property crimes, the top three crimes </a:t>
            </a:r>
          </a:p>
          <a:p>
            <a:pPr marL="342900" lvl="0" indent="-342900" algn="l" rtl="0">
              <a:lnSpc>
                <a:spcPct val="100000"/>
              </a:lnSpc>
              <a:spcBef>
                <a:spcPts val="0"/>
              </a:spcBef>
              <a:spcAft>
                <a:spcPts val="1600"/>
              </a:spcAft>
              <a:buFont typeface="+mj-lt"/>
              <a:buAutoNum type="arabicPeriod"/>
            </a:pPr>
            <a:r>
              <a:rPr lang="en-US" dirty="0"/>
              <a:t>Theft</a:t>
            </a:r>
          </a:p>
          <a:p>
            <a:pPr marL="342900" lvl="0" indent="-342900" algn="l" rtl="0">
              <a:lnSpc>
                <a:spcPct val="100000"/>
              </a:lnSpc>
              <a:spcBef>
                <a:spcPts val="0"/>
              </a:spcBef>
              <a:spcAft>
                <a:spcPts val="1600"/>
              </a:spcAft>
              <a:buFont typeface="+mj-lt"/>
              <a:buAutoNum type="arabicPeriod"/>
            </a:pPr>
            <a:r>
              <a:rPr lang="en-US" dirty="0"/>
              <a:t>Criminal Damage</a:t>
            </a:r>
          </a:p>
          <a:p>
            <a:pPr marL="342900" lvl="0" indent="-342900" algn="l" rtl="0">
              <a:lnSpc>
                <a:spcPct val="100000"/>
              </a:lnSpc>
              <a:spcBef>
                <a:spcPts val="0"/>
              </a:spcBef>
              <a:spcAft>
                <a:spcPts val="1600"/>
              </a:spcAft>
              <a:buFont typeface="+mj-lt"/>
              <a:buAutoNum type="arabicPeriod"/>
            </a:pPr>
            <a:r>
              <a:rPr lang="en-US" dirty="0"/>
              <a:t>Deceptive Practice</a:t>
            </a:r>
          </a:p>
          <a:p>
            <a:pPr marL="0" lvl="0" indent="0">
              <a:spcAft>
                <a:spcPts val="1600"/>
              </a:spcAft>
              <a:buNone/>
            </a:pPr>
            <a:r>
              <a:rPr lang="en-US" dirty="0"/>
              <a:t>As noted before, aside from the peak crime being from being 65-74.9 Degree being the highest point. There is a slight difference to note that in the higher temperatures there is a </a:t>
            </a:r>
            <a:r>
              <a:rPr lang="en-US" b="1" u="sng" dirty="0"/>
              <a:t>greater chance </a:t>
            </a:r>
            <a:r>
              <a:rPr lang="en-US" dirty="0"/>
              <a:t>of Property Damage and Theft, while at colder temperatures you have a </a:t>
            </a:r>
            <a:r>
              <a:rPr lang="en-US" b="1" u="sng" dirty="0"/>
              <a:t>slightly</a:t>
            </a:r>
            <a:r>
              <a:rPr lang="en-US" dirty="0"/>
              <a:t> chance of being deceived or burgled. </a:t>
            </a:r>
          </a:p>
        </p:txBody>
      </p:sp>
      <p:pic>
        <p:nvPicPr>
          <p:cNvPr id="2" name="Picture 1">
            <a:extLst>
              <a:ext uri="{FF2B5EF4-FFF2-40B4-BE49-F238E27FC236}">
                <a16:creationId xmlns:a16="http://schemas.microsoft.com/office/drawing/2014/main" id="{0C6470DF-18F2-EF46-B1F3-498498AE3DA0}"/>
              </a:ext>
            </a:extLst>
          </p:cNvPr>
          <p:cNvPicPr>
            <a:picLocks noChangeAspect="1"/>
          </p:cNvPicPr>
          <p:nvPr/>
        </p:nvPicPr>
        <p:blipFill>
          <a:blip r:embed="rId3"/>
          <a:stretch>
            <a:fillRect/>
          </a:stretch>
        </p:blipFill>
        <p:spPr>
          <a:xfrm>
            <a:off x="7734225" y="4058248"/>
            <a:ext cx="1409775" cy="1081130"/>
          </a:xfrm>
          <a:prstGeom prst="rect">
            <a:avLst/>
          </a:prstGeom>
        </p:spPr>
      </p:pic>
    </p:spTree>
    <p:extLst>
      <p:ext uri="{BB962C8B-B14F-4D97-AF65-F5344CB8AC3E}">
        <p14:creationId xmlns:p14="http://schemas.microsoft.com/office/powerpoint/2010/main" val="1825056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63A57-DA9C-4F85-995B-BF6A9914DB77}"/>
              </a:ext>
            </a:extLst>
          </p:cNvPr>
          <p:cNvSpPr>
            <a:spLocks noGrp="1"/>
          </p:cNvSpPr>
          <p:nvPr>
            <p:ph type="title"/>
          </p:nvPr>
        </p:nvSpPr>
        <p:spPr>
          <a:xfrm>
            <a:off x="822960" y="182584"/>
            <a:ext cx="7543800" cy="1088068"/>
          </a:xfrm>
        </p:spPr>
        <p:txBody>
          <a:bodyPr>
            <a:normAutofit/>
          </a:bodyPr>
          <a:lstStyle/>
          <a:p>
            <a:r>
              <a:rPr lang="en-US" dirty="0"/>
              <a:t>Picking a topic… </a:t>
            </a:r>
          </a:p>
        </p:txBody>
      </p:sp>
      <p:sp>
        <p:nvSpPr>
          <p:cNvPr id="3" name="Content Placeholder 2">
            <a:extLst>
              <a:ext uri="{FF2B5EF4-FFF2-40B4-BE49-F238E27FC236}">
                <a16:creationId xmlns:a16="http://schemas.microsoft.com/office/drawing/2014/main" id="{B33D4B2C-C740-41B2-B2B9-563CB9BCA3E5}"/>
              </a:ext>
            </a:extLst>
          </p:cNvPr>
          <p:cNvSpPr>
            <a:spLocks noGrp="1"/>
          </p:cNvSpPr>
          <p:nvPr>
            <p:ph idx="1"/>
          </p:nvPr>
        </p:nvSpPr>
        <p:spPr/>
        <p:txBody>
          <a:bodyPr>
            <a:normAutofit/>
          </a:bodyPr>
          <a:lstStyle/>
          <a:p>
            <a:endParaRPr lang="en-US" dirty="0"/>
          </a:p>
        </p:txBody>
      </p:sp>
      <p:sp>
        <p:nvSpPr>
          <p:cNvPr id="4" name="Content Placeholder 3">
            <a:extLst>
              <a:ext uri="{FF2B5EF4-FFF2-40B4-BE49-F238E27FC236}">
                <a16:creationId xmlns:a16="http://schemas.microsoft.com/office/drawing/2014/main" id="{3598EFE0-5716-437A-8B2E-2D5280090A5F}"/>
              </a:ext>
            </a:extLst>
          </p:cNvPr>
          <p:cNvSpPr>
            <a:spLocks noGrp="1"/>
          </p:cNvSpPr>
          <p:nvPr>
            <p:ph sz="half" idx="4294967295"/>
          </p:nvPr>
        </p:nvSpPr>
        <p:spPr>
          <a:xfrm>
            <a:off x="5441157" y="3237022"/>
            <a:ext cx="1670705" cy="1164719"/>
          </a:xfrm>
        </p:spPr>
        <p:txBody>
          <a:bodyPr>
            <a:normAutofit/>
          </a:bodyPr>
          <a:lstStyle/>
          <a:p>
            <a:br>
              <a:rPr lang="en-US" dirty="0"/>
            </a:br>
            <a:br>
              <a:rPr lang="en-US" dirty="0"/>
            </a:br>
            <a:endParaRPr lang="en-US" dirty="0"/>
          </a:p>
        </p:txBody>
      </p:sp>
      <p:pic>
        <p:nvPicPr>
          <p:cNvPr id="3076" name="Picture 4" descr="Image result for cannabis">
            <a:extLst>
              <a:ext uri="{FF2B5EF4-FFF2-40B4-BE49-F238E27FC236}">
                <a16:creationId xmlns:a16="http://schemas.microsoft.com/office/drawing/2014/main" id="{7F2A6FF0-BF90-4E09-853B-5B78C2B1F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0820" y="1338787"/>
            <a:ext cx="1650683" cy="154886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moon">
            <a:extLst>
              <a:ext uri="{FF2B5EF4-FFF2-40B4-BE49-F238E27FC236}">
                <a16:creationId xmlns:a16="http://schemas.microsoft.com/office/drawing/2014/main" id="{E871452E-6342-428A-93C9-52ABFAC0EC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69" t="4474" r="21837" b="9262"/>
          <a:stretch/>
        </p:blipFill>
        <p:spPr bwMode="auto">
          <a:xfrm>
            <a:off x="122830" y="1344224"/>
            <a:ext cx="1894955" cy="20019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B3D9F03-EAD0-4A31-90F1-90E3DA1B8DC7}"/>
              </a:ext>
            </a:extLst>
          </p:cNvPr>
          <p:cNvPicPr>
            <a:picLocks noChangeAspect="1"/>
          </p:cNvPicPr>
          <p:nvPr/>
        </p:nvPicPr>
        <p:blipFill>
          <a:blip r:embed="rId4"/>
          <a:stretch>
            <a:fillRect/>
          </a:stretch>
        </p:blipFill>
        <p:spPr>
          <a:xfrm>
            <a:off x="6874977" y="1165456"/>
            <a:ext cx="1882105" cy="1882105"/>
          </a:xfrm>
          <a:prstGeom prst="rect">
            <a:avLst/>
          </a:prstGeom>
        </p:spPr>
      </p:pic>
      <p:pic>
        <p:nvPicPr>
          <p:cNvPr id="3080" name="Picture 8" descr="Image result for google music">
            <a:extLst>
              <a:ext uri="{FF2B5EF4-FFF2-40B4-BE49-F238E27FC236}">
                <a16:creationId xmlns:a16="http://schemas.microsoft.com/office/drawing/2014/main" id="{BA7728AB-9E93-495E-9E1A-6785BEC0C4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7461" y="27379"/>
            <a:ext cx="2271713" cy="113585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y favorite murder">
            <a:extLst>
              <a:ext uri="{FF2B5EF4-FFF2-40B4-BE49-F238E27FC236}">
                <a16:creationId xmlns:a16="http://schemas.microsoft.com/office/drawing/2014/main" id="{48874B64-7458-4D87-8298-DADD039DF1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6509" y="2887646"/>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555C3EA-1CD6-40A5-89A8-27E477ABF898}"/>
              </a:ext>
            </a:extLst>
          </p:cNvPr>
          <p:cNvPicPr>
            <a:picLocks noChangeAspect="1"/>
          </p:cNvPicPr>
          <p:nvPr/>
        </p:nvPicPr>
        <p:blipFill rotWithShape="1">
          <a:blip r:embed="rId7"/>
          <a:srcRect l="31550" t="15183" r="31334" b="12879"/>
          <a:stretch/>
        </p:blipFill>
        <p:spPr>
          <a:xfrm>
            <a:off x="1992574" y="3233232"/>
            <a:ext cx="1324007" cy="1347236"/>
          </a:xfrm>
          <a:prstGeom prst="rect">
            <a:avLst/>
          </a:prstGeom>
        </p:spPr>
      </p:pic>
      <p:pic>
        <p:nvPicPr>
          <p:cNvPr id="3074" name="Picture 2" descr="Image result for michelle obama becoming">
            <a:extLst>
              <a:ext uri="{FF2B5EF4-FFF2-40B4-BE49-F238E27FC236}">
                <a16:creationId xmlns:a16="http://schemas.microsoft.com/office/drawing/2014/main" id="{ED250407-D727-4900-84AC-7246DE1F92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7244" y="1158488"/>
            <a:ext cx="2127813" cy="3234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85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080"/>
                                        </p:tgtEl>
                                        <p:attrNameLst>
                                          <p:attrName>style.visibility</p:attrName>
                                        </p:attrNameLst>
                                      </p:cBhvr>
                                      <p:to>
                                        <p:strVal val="visible"/>
                                      </p:to>
                                    </p:set>
                                    <p:animEffect transition="in" filter="wipe(down)">
                                      <p:cBhvr>
                                        <p:cTn id="7" dur="580">
                                          <p:stCondLst>
                                            <p:cond delay="0"/>
                                          </p:stCondLst>
                                        </p:cTn>
                                        <p:tgtEl>
                                          <p:spTgt spid="3080"/>
                                        </p:tgtEl>
                                      </p:cBhvr>
                                    </p:animEffect>
                                    <p:anim calcmode="lin" valueType="num">
                                      <p:cBhvr>
                                        <p:cTn id="8" dur="1822" tmFilter="0,0; 0.14,0.36; 0.43,0.73; 0.71,0.91; 1.0,1.0">
                                          <p:stCondLst>
                                            <p:cond delay="0"/>
                                          </p:stCondLst>
                                        </p:cTn>
                                        <p:tgtEl>
                                          <p:spTgt spid="308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8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8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8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80"/>
                                        </p:tgtEl>
                                        <p:attrNameLst>
                                          <p:attrName>ppt_y</p:attrName>
                                        </p:attrNameLst>
                                      </p:cBhvr>
                                      <p:tavLst>
                                        <p:tav tm="0" fmla="#ppt_y-sin(pi*$)/81">
                                          <p:val>
                                            <p:fltVal val="0"/>
                                          </p:val>
                                        </p:tav>
                                        <p:tav tm="100000">
                                          <p:val>
                                            <p:fltVal val="1"/>
                                          </p:val>
                                        </p:tav>
                                      </p:tavLst>
                                    </p:anim>
                                    <p:animScale>
                                      <p:cBhvr>
                                        <p:cTn id="13" dur="26">
                                          <p:stCondLst>
                                            <p:cond delay="650"/>
                                          </p:stCondLst>
                                        </p:cTn>
                                        <p:tgtEl>
                                          <p:spTgt spid="3080"/>
                                        </p:tgtEl>
                                      </p:cBhvr>
                                      <p:to x="100000" y="60000"/>
                                    </p:animScale>
                                    <p:animScale>
                                      <p:cBhvr>
                                        <p:cTn id="14" dur="166" decel="50000">
                                          <p:stCondLst>
                                            <p:cond delay="676"/>
                                          </p:stCondLst>
                                        </p:cTn>
                                        <p:tgtEl>
                                          <p:spTgt spid="3080"/>
                                        </p:tgtEl>
                                      </p:cBhvr>
                                      <p:to x="100000" y="100000"/>
                                    </p:animScale>
                                    <p:animScale>
                                      <p:cBhvr>
                                        <p:cTn id="15" dur="26">
                                          <p:stCondLst>
                                            <p:cond delay="1312"/>
                                          </p:stCondLst>
                                        </p:cTn>
                                        <p:tgtEl>
                                          <p:spTgt spid="3080"/>
                                        </p:tgtEl>
                                      </p:cBhvr>
                                      <p:to x="100000" y="80000"/>
                                    </p:animScale>
                                    <p:animScale>
                                      <p:cBhvr>
                                        <p:cTn id="16" dur="166" decel="50000">
                                          <p:stCondLst>
                                            <p:cond delay="1338"/>
                                          </p:stCondLst>
                                        </p:cTn>
                                        <p:tgtEl>
                                          <p:spTgt spid="3080"/>
                                        </p:tgtEl>
                                      </p:cBhvr>
                                      <p:to x="100000" y="100000"/>
                                    </p:animScale>
                                    <p:animScale>
                                      <p:cBhvr>
                                        <p:cTn id="17" dur="26">
                                          <p:stCondLst>
                                            <p:cond delay="1642"/>
                                          </p:stCondLst>
                                        </p:cTn>
                                        <p:tgtEl>
                                          <p:spTgt spid="3080"/>
                                        </p:tgtEl>
                                      </p:cBhvr>
                                      <p:to x="100000" y="90000"/>
                                    </p:animScale>
                                    <p:animScale>
                                      <p:cBhvr>
                                        <p:cTn id="18" dur="166" decel="50000">
                                          <p:stCondLst>
                                            <p:cond delay="1668"/>
                                          </p:stCondLst>
                                        </p:cTn>
                                        <p:tgtEl>
                                          <p:spTgt spid="3080"/>
                                        </p:tgtEl>
                                      </p:cBhvr>
                                      <p:to x="100000" y="100000"/>
                                    </p:animScale>
                                    <p:animScale>
                                      <p:cBhvr>
                                        <p:cTn id="19" dur="26">
                                          <p:stCondLst>
                                            <p:cond delay="1808"/>
                                          </p:stCondLst>
                                        </p:cTn>
                                        <p:tgtEl>
                                          <p:spTgt spid="3080"/>
                                        </p:tgtEl>
                                      </p:cBhvr>
                                      <p:to x="100000" y="95000"/>
                                    </p:animScale>
                                    <p:animScale>
                                      <p:cBhvr>
                                        <p:cTn id="20" dur="166" decel="50000">
                                          <p:stCondLst>
                                            <p:cond delay="1834"/>
                                          </p:stCondLst>
                                        </p:cTn>
                                        <p:tgtEl>
                                          <p:spTgt spid="3080"/>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084"/>
                                        </p:tgtEl>
                                        <p:attrNameLst>
                                          <p:attrName>style.visibility</p:attrName>
                                        </p:attrNameLst>
                                      </p:cBhvr>
                                      <p:to>
                                        <p:strVal val="visible"/>
                                      </p:to>
                                    </p:set>
                                    <p:animEffect transition="in" filter="wipe(down)">
                                      <p:cBhvr>
                                        <p:cTn id="39" dur="580">
                                          <p:stCondLst>
                                            <p:cond delay="0"/>
                                          </p:stCondLst>
                                        </p:cTn>
                                        <p:tgtEl>
                                          <p:spTgt spid="3084"/>
                                        </p:tgtEl>
                                      </p:cBhvr>
                                    </p:animEffect>
                                    <p:anim calcmode="lin" valueType="num">
                                      <p:cBhvr>
                                        <p:cTn id="40" dur="1822" tmFilter="0,0; 0.14,0.36; 0.43,0.73; 0.71,0.91; 1.0,1.0">
                                          <p:stCondLst>
                                            <p:cond delay="0"/>
                                          </p:stCondLst>
                                        </p:cTn>
                                        <p:tgtEl>
                                          <p:spTgt spid="3084"/>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084"/>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084"/>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084"/>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084"/>
                                        </p:tgtEl>
                                        <p:attrNameLst>
                                          <p:attrName>ppt_y</p:attrName>
                                        </p:attrNameLst>
                                      </p:cBhvr>
                                      <p:tavLst>
                                        <p:tav tm="0" fmla="#ppt_y-sin(pi*$)/81">
                                          <p:val>
                                            <p:fltVal val="0"/>
                                          </p:val>
                                        </p:tav>
                                        <p:tav tm="100000">
                                          <p:val>
                                            <p:fltVal val="1"/>
                                          </p:val>
                                        </p:tav>
                                      </p:tavLst>
                                    </p:anim>
                                    <p:animScale>
                                      <p:cBhvr>
                                        <p:cTn id="45" dur="26">
                                          <p:stCondLst>
                                            <p:cond delay="650"/>
                                          </p:stCondLst>
                                        </p:cTn>
                                        <p:tgtEl>
                                          <p:spTgt spid="3084"/>
                                        </p:tgtEl>
                                      </p:cBhvr>
                                      <p:to x="100000" y="60000"/>
                                    </p:animScale>
                                    <p:animScale>
                                      <p:cBhvr>
                                        <p:cTn id="46" dur="166" decel="50000">
                                          <p:stCondLst>
                                            <p:cond delay="676"/>
                                          </p:stCondLst>
                                        </p:cTn>
                                        <p:tgtEl>
                                          <p:spTgt spid="3084"/>
                                        </p:tgtEl>
                                      </p:cBhvr>
                                      <p:to x="100000" y="100000"/>
                                    </p:animScale>
                                    <p:animScale>
                                      <p:cBhvr>
                                        <p:cTn id="47" dur="26">
                                          <p:stCondLst>
                                            <p:cond delay="1312"/>
                                          </p:stCondLst>
                                        </p:cTn>
                                        <p:tgtEl>
                                          <p:spTgt spid="3084"/>
                                        </p:tgtEl>
                                      </p:cBhvr>
                                      <p:to x="100000" y="80000"/>
                                    </p:animScale>
                                    <p:animScale>
                                      <p:cBhvr>
                                        <p:cTn id="48" dur="166" decel="50000">
                                          <p:stCondLst>
                                            <p:cond delay="1338"/>
                                          </p:stCondLst>
                                        </p:cTn>
                                        <p:tgtEl>
                                          <p:spTgt spid="3084"/>
                                        </p:tgtEl>
                                      </p:cBhvr>
                                      <p:to x="100000" y="100000"/>
                                    </p:animScale>
                                    <p:animScale>
                                      <p:cBhvr>
                                        <p:cTn id="49" dur="26">
                                          <p:stCondLst>
                                            <p:cond delay="1642"/>
                                          </p:stCondLst>
                                        </p:cTn>
                                        <p:tgtEl>
                                          <p:spTgt spid="3084"/>
                                        </p:tgtEl>
                                      </p:cBhvr>
                                      <p:to x="100000" y="90000"/>
                                    </p:animScale>
                                    <p:animScale>
                                      <p:cBhvr>
                                        <p:cTn id="50" dur="166" decel="50000">
                                          <p:stCondLst>
                                            <p:cond delay="1668"/>
                                          </p:stCondLst>
                                        </p:cTn>
                                        <p:tgtEl>
                                          <p:spTgt spid="3084"/>
                                        </p:tgtEl>
                                      </p:cBhvr>
                                      <p:to x="100000" y="100000"/>
                                    </p:animScale>
                                    <p:animScale>
                                      <p:cBhvr>
                                        <p:cTn id="51" dur="26">
                                          <p:stCondLst>
                                            <p:cond delay="1808"/>
                                          </p:stCondLst>
                                        </p:cTn>
                                        <p:tgtEl>
                                          <p:spTgt spid="3084"/>
                                        </p:tgtEl>
                                      </p:cBhvr>
                                      <p:to x="100000" y="95000"/>
                                    </p:animScale>
                                    <p:animScale>
                                      <p:cBhvr>
                                        <p:cTn id="52" dur="166" decel="50000">
                                          <p:stCondLst>
                                            <p:cond delay="1834"/>
                                          </p:stCondLst>
                                        </p:cTn>
                                        <p:tgtEl>
                                          <p:spTgt spid="3084"/>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wipe(down)">
                                      <p:cBhvr>
                                        <p:cTn id="55" dur="580">
                                          <p:stCondLst>
                                            <p:cond delay="0"/>
                                          </p:stCondLst>
                                        </p:cTn>
                                        <p:tgtEl>
                                          <p:spTgt spid="3074"/>
                                        </p:tgtEl>
                                      </p:cBhvr>
                                    </p:animEffect>
                                    <p:anim calcmode="lin" valueType="num">
                                      <p:cBhvr>
                                        <p:cTn id="56"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61" dur="26">
                                          <p:stCondLst>
                                            <p:cond delay="650"/>
                                          </p:stCondLst>
                                        </p:cTn>
                                        <p:tgtEl>
                                          <p:spTgt spid="3074"/>
                                        </p:tgtEl>
                                      </p:cBhvr>
                                      <p:to x="100000" y="60000"/>
                                    </p:animScale>
                                    <p:animScale>
                                      <p:cBhvr>
                                        <p:cTn id="62" dur="166" decel="50000">
                                          <p:stCondLst>
                                            <p:cond delay="676"/>
                                          </p:stCondLst>
                                        </p:cTn>
                                        <p:tgtEl>
                                          <p:spTgt spid="3074"/>
                                        </p:tgtEl>
                                      </p:cBhvr>
                                      <p:to x="100000" y="100000"/>
                                    </p:animScale>
                                    <p:animScale>
                                      <p:cBhvr>
                                        <p:cTn id="63" dur="26">
                                          <p:stCondLst>
                                            <p:cond delay="1312"/>
                                          </p:stCondLst>
                                        </p:cTn>
                                        <p:tgtEl>
                                          <p:spTgt spid="3074"/>
                                        </p:tgtEl>
                                      </p:cBhvr>
                                      <p:to x="100000" y="80000"/>
                                    </p:animScale>
                                    <p:animScale>
                                      <p:cBhvr>
                                        <p:cTn id="64" dur="166" decel="50000">
                                          <p:stCondLst>
                                            <p:cond delay="1338"/>
                                          </p:stCondLst>
                                        </p:cTn>
                                        <p:tgtEl>
                                          <p:spTgt spid="3074"/>
                                        </p:tgtEl>
                                      </p:cBhvr>
                                      <p:to x="100000" y="100000"/>
                                    </p:animScale>
                                    <p:animScale>
                                      <p:cBhvr>
                                        <p:cTn id="65" dur="26">
                                          <p:stCondLst>
                                            <p:cond delay="1642"/>
                                          </p:stCondLst>
                                        </p:cTn>
                                        <p:tgtEl>
                                          <p:spTgt spid="3074"/>
                                        </p:tgtEl>
                                      </p:cBhvr>
                                      <p:to x="100000" y="90000"/>
                                    </p:animScale>
                                    <p:animScale>
                                      <p:cBhvr>
                                        <p:cTn id="66" dur="166" decel="50000">
                                          <p:stCondLst>
                                            <p:cond delay="1668"/>
                                          </p:stCondLst>
                                        </p:cTn>
                                        <p:tgtEl>
                                          <p:spTgt spid="3074"/>
                                        </p:tgtEl>
                                      </p:cBhvr>
                                      <p:to x="100000" y="100000"/>
                                    </p:animScale>
                                    <p:animScale>
                                      <p:cBhvr>
                                        <p:cTn id="67" dur="26">
                                          <p:stCondLst>
                                            <p:cond delay="1808"/>
                                          </p:stCondLst>
                                        </p:cTn>
                                        <p:tgtEl>
                                          <p:spTgt spid="3074"/>
                                        </p:tgtEl>
                                      </p:cBhvr>
                                      <p:to x="100000" y="95000"/>
                                    </p:animScale>
                                    <p:animScale>
                                      <p:cBhvr>
                                        <p:cTn id="68" dur="166" decel="50000">
                                          <p:stCondLst>
                                            <p:cond delay="1834"/>
                                          </p:stCondLst>
                                        </p:cTn>
                                        <p:tgtEl>
                                          <p:spTgt spid="3074"/>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wipe(down)">
                                      <p:cBhvr>
                                        <p:cTn id="71" dur="580">
                                          <p:stCondLst>
                                            <p:cond delay="0"/>
                                          </p:stCondLst>
                                        </p:cTn>
                                        <p:tgtEl>
                                          <p:spTgt spid="6"/>
                                        </p:tgtEl>
                                      </p:cBhvr>
                                    </p:animEffect>
                                    <p:anim calcmode="lin" valueType="num">
                                      <p:cBhvr>
                                        <p:cTn id="7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77" dur="26">
                                          <p:stCondLst>
                                            <p:cond delay="650"/>
                                          </p:stCondLst>
                                        </p:cTn>
                                        <p:tgtEl>
                                          <p:spTgt spid="6"/>
                                        </p:tgtEl>
                                      </p:cBhvr>
                                      <p:to x="100000" y="60000"/>
                                    </p:animScale>
                                    <p:animScale>
                                      <p:cBhvr>
                                        <p:cTn id="78" dur="166" decel="50000">
                                          <p:stCondLst>
                                            <p:cond delay="676"/>
                                          </p:stCondLst>
                                        </p:cTn>
                                        <p:tgtEl>
                                          <p:spTgt spid="6"/>
                                        </p:tgtEl>
                                      </p:cBhvr>
                                      <p:to x="100000" y="100000"/>
                                    </p:animScale>
                                    <p:animScale>
                                      <p:cBhvr>
                                        <p:cTn id="79" dur="26">
                                          <p:stCondLst>
                                            <p:cond delay="1312"/>
                                          </p:stCondLst>
                                        </p:cTn>
                                        <p:tgtEl>
                                          <p:spTgt spid="6"/>
                                        </p:tgtEl>
                                      </p:cBhvr>
                                      <p:to x="100000" y="80000"/>
                                    </p:animScale>
                                    <p:animScale>
                                      <p:cBhvr>
                                        <p:cTn id="80" dur="166" decel="50000">
                                          <p:stCondLst>
                                            <p:cond delay="1338"/>
                                          </p:stCondLst>
                                        </p:cTn>
                                        <p:tgtEl>
                                          <p:spTgt spid="6"/>
                                        </p:tgtEl>
                                      </p:cBhvr>
                                      <p:to x="100000" y="100000"/>
                                    </p:animScale>
                                    <p:animScale>
                                      <p:cBhvr>
                                        <p:cTn id="81" dur="26">
                                          <p:stCondLst>
                                            <p:cond delay="1642"/>
                                          </p:stCondLst>
                                        </p:cTn>
                                        <p:tgtEl>
                                          <p:spTgt spid="6"/>
                                        </p:tgtEl>
                                      </p:cBhvr>
                                      <p:to x="100000" y="90000"/>
                                    </p:animScale>
                                    <p:animScale>
                                      <p:cBhvr>
                                        <p:cTn id="82" dur="166" decel="50000">
                                          <p:stCondLst>
                                            <p:cond delay="1668"/>
                                          </p:stCondLst>
                                        </p:cTn>
                                        <p:tgtEl>
                                          <p:spTgt spid="6"/>
                                        </p:tgtEl>
                                      </p:cBhvr>
                                      <p:to x="100000" y="100000"/>
                                    </p:animScale>
                                    <p:animScale>
                                      <p:cBhvr>
                                        <p:cTn id="83" dur="26">
                                          <p:stCondLst>
                                            <p:cond delay="1808"/>
                                          </p:stCondLst>
                                        </p:cTn>
                                        <p:tgtEl>
                                          <p:spTgt spid="6"/>
                                        </p:tgtEl>
                                      </p:cBhvr>
                                      <p:to x="100000" y="95000"/>
                                    </p:animScale>
                                    <p:animScale>
                                      <p:cBhvr>
                                        <p:cTn id="84" dur="166" decel="50000">
                                          <p:stCondLst>
                                            <p:cond delay="1834"/>
                                          </p:stCondLst>
                                        </p:cTn>
                                        <p:tgtEl>
                                          <p:spTgt spid="6"/>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3076"/>
                                        </p:tgtEl>
                                        <p:attrNameLst>
                                          <p:attrName>style.visibility</p:attrName>
                                        </p:attrNameLst>
                                      </p:cBhvr>
                                      <p:to>
                                        <p:strVal val="visible"/>
                                      </p:to>
                                    </p:set>
                                    <p:animEffect transition="in" filter="wipe(down)">
                                      <p:cBhvr>
                                        <p:cTn id="87" dur="580">
                                          <p:stCondLst>
                                            <p:cond delay="0"/>
                                          </p:stCondLst>
                                        </p:cTn>
                                        <p:tgtEl>
                                          <p:spTgt spid="3076"/>
                                        </p:tgtEl>
                                      </p:cBhvr>
                                    </p:animEffect>
                                    <p:anim calcmode="lin" valueType="num">
                                      <p:cBhvr>
                                        <p:cTn id="88" dur="1822" tmFilter="0,0; 0.14,0.36; 0.43,0.73; 0.71,0.91; 1.0,1.0">
                                          <p:stCondLst>
                                            <p:cond delay="0"/>
                                          </p:stCondLst>
                                        </p:cTn>
                                        <p:tgtEl>
                                          <p:spTgt spid="3076"/>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076"/>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076"/>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076"/>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076"/>
                                        </p:tgtEl>
                                        <p:attrNameLst>
                                          <p:attrName>ppt_y</p:attrName>
                                        </p:attrNameLst>
                                      </p:cBhvr>
                                      <p:tavLst>
                                        <p:tav tm="0" fmla="#ppt_y-sin(pi*$)/81">
                                          <p:val>
                                            <p:fltVal val="0"/>
                                          </p:val>
                                        </p:tav>
                                        <p:tav tm="100000">
                                          <p:val>
                                            <p:fltVal val="1"/>
                                          </p:val>
                                        </p:tav>
                                      </p:tavLst>
                                    </p:anim>
                                    <p:animScale>
                                      <p:cBhvr>
                                        <p:cTn id="93" dur="26">
                                          <p:stCondLst>
                                            <p:cond delay="650"/>
                                          </p:stCondLst>
                                        </p:cTn>
                                        <p:tgtEl>
                                          <p:spTgt spid="3076"/>
                                        </p:tgtEl>
                                      </p:cBhvr>
                                      <p:to x="100000" y="60000"/>
                                    </p:animScale>
                                    <p:animScale>
                                      <p:cBhvr>
                                        <p:cTn id="94" dur="166" decel="50000">
                                          <p:stCondLst>
                                            <p:cond delay="676"/>
                                          </p:stCondLst>
                                        </p:cTn>
                                        <p:tgtEl>
                                          <p:spTgt spid="3076"/>
                                        </p:tgtEl>
                                      </p:cBhvr>
                                      <p:to x="100000" y="100000"/>
                                    </p:animScale>
                                    <p:animScale>
                                      <p:cBhvr>
                                        <p:cTn id="95" dur="26">
                                          <p:stCondLst>
                                            <p:cond delay="1312"/>
                                          </p:stCondLst>
                                        </p:cTn>
                                        <p:tgtEl>
                                          <p:spTgt spid="3076"/>
                                        </p:tgtEl>
                                      </p:cBhvr>
                                      <p:to x="100000" y="80000"/>
                                    </p:animScale>
                                    <p:animScale>
                                      <p:cBhvr>
                                        <p:cTn id="96" dur="166" decel="50000">
                                          <p:stCondLst>
                                            <p:cond delay="1338"/>
                                          </p:stCondLst>
                                        </p:cTn>
                                        <p:tgtEl>
                                          <p:spTgt spid="3076"/>
                                        </p:tgtEl>
                                      </p:cBhvr>
                                      <p:to x="100000" y="100000"/>
                                    </p:animScale>
                                    <p:animScale>
                                      <p:cBhvr>
                                        <p:cTn id="97" dur="26">
                                          <p:stCondLst>
                                            <p:cond delay="1642"/>
                                          </p:stCondLst>
                                        </p:cTn>
                                        <p:tgtEl>
                                          <p:spTgt spid="3076"/>
                                        </p:tgtEl>
                                      </p:cBhvr>
                                      <p:to x="100000" y="90000"/>
                                    </p:animScale>
                                    <p:animScale>
                                      <p:cBhvr>
                                        <p:cTn id="98" dur="166" decel="50000">
                                          <p:stCondLst>
                                            <p:cond delay="1668"/>
                                          </p:stCondLst>
                                        </p:cTn>
                                        <p:tgtEl>
                                          <p:spTgt spid="3076"/>
                                        </p:tgtEl>
                                      </p:cBhvr>
                                      <p:to x="100000" y="100000"/>
                                    </p:animScale>
                                    <p:animScale>
                                      <p:cBhvr>
                                        <p:cTn id="99" dur="26">
                                          <p:stCondLst>
                                            <p:cond delay="1808"/>
                                          </p:stCondLst>
                                        </p:cTn>
                                        <p:tgtEl>
                                          <p:spTgt spid="3076"/>
                                        </p:tgtEl>
                                      </p:cBhvr>
                                      <p:to x="100000" y="95000"/>
                                    </p:animScale>
                                    <p:animScale>
                                      <p:cBhvr>
                                        <p:cTn id="100" dur="166" decel="50000">
                                          <p:stCondLst>
                                            <p:cond delay="1834"/>
                                          </p:stCondLst>
                                        </p:cTn>
                                        <p:tgtEl>
                                          <p:spTgt spid="3076"/>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3078"/>
                                        </p:tgtEl>
                                        <p:attrNameLst>
                                          <p:attrName>style.visibility</p:attrName>
                                        </p:attrNameLst>
                                      </p:cBhvr>
                                      <p:to>
                                        <p:strVal val="visible"/>
                                      </p:to>
                                    </p:set>
                                    <p:animEffect transition="in" filter="wipe(down)">
                                      <p:cBhvr>
                                        <p:cTn id="103" dur="580">
                                          <p:stCondLst>
                                            <p:cond delay="0"/>
                                          </p:stCondLst>
                                        </p:cTn>
                                        <p:tgtEl>
                                          <p:spTgt spid="3078"/>
                                        </p:tgtEl>
                                      </p:cBhvr>
                                    </p:animEffect>
                                    <p:anim calcmode="lin" valueType="num">
                                      <p:cBhvr>
                                        <p:cTn id="104" dur="1822" tmFilter="0,0; 0.14,0.36; 0.43,0.73; 0.71,0.91; 1.0,1.0">
                                          <p:stCondLst>
                                            <p:cond delay="0"/>
                                          </p:stCondLst>
                                        </p:cTn>
                                        <p:tgtEl>
                                          <p:spTgt spid="3078"/>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3078"/>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3078"/>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3078"/>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3078"/>
                                        </p:tgtEl>
                                        <p:attrNameLst>
                                          <p:attrName>ppt_y</p:attrName>
                                        </p:attrNameLst>
                                      </p:cBhvr>
                                      <p:tavLst>
                                        <p:tav tm="0" fmla="#ppt_y-sin(pi*$)/81">
                                          <p:val>
                                            <p:fltVal val="0"/>
                                          </p:val>
                                        </p:tav>
                                        <p:tav tm="100000">
                                          <p:val>
                                            <p:fltVal val="1"/>
                                          </p:val>
                                        </p:tav>
                                      </p:tavLst>
                                    </p:anim>
                                    <p:animScale>
                                      <p:cBhvr>
                                        <p:cTn id="109" dur="26">
                                          <p:stCondLst>
                                            <p:cond delay="650"/>
                                          </p:stCondLst>
                                        </p:cTn>
                                        <p:tgtEl>
                                          <p:spTgt spid="3078"/>
                                        </p:tgtEl>
                                      </p:cBhvr>
                                      <p:to x="100000" y="60000"/>
                                    </p:animScale>
                                    <p:animScale>
                                      <p:cBhvr>
                                        <p:cTn id="110" dur="166" decel="50000">
                                          <p:stCondLst>
                                            <p:cond delay="676"/>
                                          </p:stCondLst>
                                        </p:cTn>
                                        <p:tgtEl>
                                          <p:spTgt spid="3078"/>
                                        </p:tgtEl>
                                      </p:cBhvr>
                                      <p:to x="100000" y="100000"/>
                                    </p:animScale>
                                    <p:animScale>
                                      <p:cBhvr>
                                        <p:cTn id="111" dur="26">
                                          <p:stCondLst>
                                            <p:cond delay="1312"/>
                                          </p:stCondLst>
                                        </p:cTn>
                                        <p:tgtEl>
                                          <p:spTgt spid="3078"/>
                                        </p:tgtEl>
                                      </p:cBhvr>
                                      <p:to x="100000" y="80000"/>
                                    </p:animScale>
                                    <p:animScale>
                                      <p:cBhvr>
                                        <p:cTn id="112" dur="166" decel="50000">
                                          <p:stCondLst>
                                            <p:cond delay="1338"/>
                                          </p:stCondLst>
                                        </p:cTn>
                                        <p:tgtEl>
                                          <p:spTgt spid="3078"/>
                                        </p:tgtEl>
                                      </p:cBhvr>
                                      <p:to x="100000" y="100000"/>
                                    </p:animScale>
                                    <p:animScale>
                                      <p:cBhvr>
                                        <p:cTn id="113" dur="26">
                                          <p:stCondLst>
                                            <p:cond delay="1642"/>
                                          </p:stCondLst>
                                        </p:cTn>
                                        <p:tgtEl>
                                          <p:spTgt spid="3078"/>
                                        </p:tgtEl>
                                      </p:cBhvr>
                                      <p:to x="100000" y="90000"/>
                                    </p:animScale>
                                    <p:animScale>
                                      <p:cBhvr>
                                        <p:cTn id="114" dur="166" decel="50000">
                                          <p:stCondLst>
                                            <p:cond delay="1668"/>
                                          </p:stCondLst>
                                        </p:cTn>
                                        <p:tgtEl>
                                          <p:spTgt spid="3078"/>
                                        </p:tgtEl>
                                      </p:cBhvr>
                                      <p:to x="100000" y="100000"/>
                                    </p:animScale>
                                    <p:animScale>
                                      <p:cBhvr>
                                        <p:cTn id="115" dur="26">
                                          <p:stCondLst>
                                            <p:cond delay="1808"/>
                                          </p:stCondLst>
                                        </p:cTn>
                                        <p:tgtEl>
                                          <p:spTgt spid="3078"/>
                                        </p:tgtEl>
                                      </p:cBhvr>
                                      <p:to x="100000" y="95000"/>
                                    </p:animScale>
                                    <p:animScale>
                                      <p:cBhvr>
                                        <p:cTn id="116" dur="166" decel="50000">
                                          <p:stCondLst>
                                            <p:cond delay="1834"/>
                                          </p:stCondLst>
                                        </p:cTn>
                                        <p:tgtEl>
                                          <p:spTgt spid="3078"/>
                                        </p:tgtEl>
                                      </p:cBhvr>
                                      <p:to x="100000" y="100000"/>
                                    </p:animScale>
                                  </p:childTnLst>
                                </p:cTn>
                              </p:par>
                            </p:childTnLst>
                          </p:cTn>
                        </p:par>
                      </p:childTnLst>
                    </p:cTn>
                  </p:par>
                  <p:par>
                    <p:cTn id="117" fill="hold">
                      <p:stCondLst>
                        <p:cond delay="indefinite"/>
                      </p:stCondLst>
                      <p:childTnLst>
                        <p:par>
                          <p:cTn id="118" fill="hold">
                            <p:stCondLst>
                              <p:cond delay="0"/>
                            </p:stCondLst>
                            <p:childTnLst>
                              <p:par>
                                <p:cTn id="119" presetID="6" presetClass="emph" presetSubtype="0" fill="hold" nodeType="clickEffect">
                                  <p:stCondLst>
                                    <p:cond delay="0"/>
                                  </p:stCondLst>
                                  <p:childTnLst>
                                    <p:animScale>
                                      <p:cBhvr>
                                        <p:cTn id="120" dur="2000" fill="hold"/>
                                        <p:tgtEl>
                                          <p:spTgt spid="3080"/>
                                        </p:tgtEl>
                                      </p:cBhvr>
                                      <p:by x="150000" y="150000"/>
                                    </p:animScale>
                                  </p:childTnLst>
                                </p:cTn>
                              </p:par>
                              <p:par>
                                <p:cTn id="121" presetID="6" presetClass="emph" presetSubtype="0" fill="hold" nodeType="withEffect">
                                  <p:stCondLst>
                                    <p:cond delay="0"/>
                                  </p:stCondLst>
                                  <p:childTnLst>
                                    <p:animScale>
                                      <p:cBhvr>
                                        <p:cTn id="122" dur="2000" fill="hold"/>
                                        <p:tgtEl>
                                          <p:spTgt spid="5"/>
                                        </p:tgtEl>
                                      </p:cBhvr>
                                      <p:by x="150000" y="150000"/>
                                    </p:animScale>
                                  </p:childTnLst>
                                </p:cTn>
                              </p:par>
                              <p:par>
                                <p:cTn id="123" presetID="6" presetClass="emph" presetSubtype="0" fill="hold" nodeType="withEffect">
                                  <p:stCondLst>
                                    <p:cond delay="0"/>
                                  </p:stCondLst>
                                  <p:childTnLst>
                                    <p:animScale>
                                      <p:cBhvr>
                                        <p:cTn id="124" dur="2000" fill="hold"/>
                                        <p:tgtEl>
                                          <p:spTgt spid="3084"/>
                                        </p:tgtEl>
                                      </p:cBhvr>
                                      <p:by x="150000" y="150000"/>
                                    </p:animScale>
                                  </p:childTnLst>
                                </p:cTn>
                              </p:par>
                              <p:par>
                                <p:cTn id="125" presetID="6" presetClass="emph" presetSubtype="0" fill="hold" nodeType="withEffect">
                                  <p:stCondLst>
                                    <p:cond delay="0"/>
                                  </p:stCondLst>
                                  <p:childTnLst>
                                    <p:animScale>
                                      <p:cBhvr>
                                        <p:cTn id="126" dur="2000" fill="hold"/>
                                        <p:tgtEl>
                                          <p:spTgt spid="3074"/>
                                        </p:tgtEl>
                                      </p:cBhvr>
                                      <p:by x="150000" y="150000"/>
                                    </p:animScale>
                                  </p:childTnLst>
                                </p:cTn>
                              </p:par>
                              <p:par>
                                <p:cTn id="127" presetID="6" presetClass="emph" presetSubtype="0" fill="hold" nodeType="withEffect">
                                  <p:stCondLst>
                                    <p:cond delay="0"/>
                                  </p:stCondLst>
                                  <p:childTnLst>
                                    <p:animScale>
                                      <p:cBhvr>
                                        <p:cTn id="128" dur="2000" fill="hold"/>
                                        <p:tgtEl>
                                          <p:spTgt spid="6"/>
                                        </p:tgtEl>
                                      </p:cBhvr>
                                      <p:by x="150000" y="150000"/>
                                    </p:animScale>
                                  </p:childTnLst>
                                </p:cTn>
                              </p:par>
                              <p:par>
                                <p:cTn id="129" presetID="6" presetClass="emph" presetSubtype="0" fill="hold" nodeType="withEffect">
                                  <p:stCondLst>
                                    <p:cond delay="0"/>
                                  </p:stCondLst>
                                  <p:childTnLst>
                                    <p:animScale>
                                      <p:cBhvr>
                                        <p:cTn id="130" dur="2000" fill="hold"/>
                                        <p:tgtEl>
                                          <p:spTgt spid="3076"/>
                                        </p:tgtEl>
                                      </p:cBhvr>
                                      <p:by x="150000" y="150000"/>
                                    </p:animScale>
                                  </p:childTnLst>
                                </p:cTn>
                              </p:par>
                              <p:par>
                                <p:cTn id="131" presetID="6" presetClass="emph" presetSubtype="0" fill="hold" nodeType="withEffect">
                                  <p:stCondLst>
                                    <p:cond delay="0"/>
                                  </p:stCondLst>
                                  <p:childTnLst>
                                    <p:animScale>
                                      <p:cBhvr>
                                        <p:cTn id="132" dur="2000" fill="hold"/>
                                        <p:tgtEl>
                                          <p:spTgt spid="307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0" y="1310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Statutory Crimes </a:t>
            </a:r>
            <a:endParaRPr dirty="0"/>
          </a:p>
        </p:txBody>
      </p:sp>
      <p:pic>
        <p:nvPicPr>
          <p:cNvPr id="4" name="Picture 3">
            <a:extLst>
              <a:ext uri="{FF2B5EF4-FFF2-40B4-BE49-F238E27FC236}">
                <a16:creationId xmlns:a16="http://schemas.microsoft.com/office/drawing/2014/main" id="{C0C04D6B-B246-C249-ABA9-9366FF070A2A}"/>
              </a:ext>
            </a:extLst>
          </p:cNvPr>
          <p:cNvPicPr>
            <a:picLocks noChangeAspect="1"/>
          </p:cNvPicPr>
          <p:nvPr/>
        </p:nvPicPr>
        <p:blipFill>
          <a:blip r:embed="rId3"/>
          <a:stretch>
            <a:fillRect/>
          </a:stretch>
        </p:blipFill>
        <p:spPr>
          <a:xfrm>
            <a:off x="0" y="626300"/>
            <a:ext cx="9144000" cy="4517199"/>
          </a:xfrm>
          <a:prstGeom prst="rect">
            <a:avLst/>
          </a:prstGeom>
        </p:spPr>
      </p:pic>
    </p:spTree>
    <p:extLst>
      <p:ext uri="{BB962C8B-B14F-4D97-AF65-F5344CB8AC3E}">
        <p14:creationId xmlns:p14="http://schemas.microsoft.com/office/powerpoint/2010/main" val="3716738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0" y="0"/>
            <a:ext cx="8520600" cy="613200"/>
          </a:xfrm>
          <a:prstGeom prst="rect">
            <a:avLst/>
          </a:prstGeom>
        </p:spPr>
        <p:txBody>
          <a:bodyPr spcFirstLastPara="1" wrap="square" lIns="91425" tIns="91425" rIns="91425" bIns="91425" anchor="t" anchorCtr="0">
            <a:noAutofit/>
          </a:bodyPr>
          <a:lstStyle/>
          <a:p>
            <a:pPr lvl="0"/>
            <a:r>
              <a:rPr lang="en" dirty="0"/>
              <a:t>Statutory Crimes Percentages</a:t>
            </a:r>
            <a:endParaRPr dirty="0"/>
          </a:p>
        </p:txBody>
      </p:sp>
      <p:pic>
        <p:nvPicPr>
          <p:cNvPr id="4" name="Picture 3">
            <a:extLst>
              <a:ext uri="{FF2B5EF4-FFF2-40B4-BE49-F238E27FC236}">
                <a16:creationId xmlns:a16="http://schemas.microsoft.com/office/drawing/2014/main" id="{C093B4D5-4820-A049-86EB-3655FD61F680}"/>
              </a:ext>
            </a:extLst>
          </p:cNvPr>
          <p:cNvPicPr>
            <a:picLocks noChangeAspect="1"/>
          </p:cNvPicPr>
          <p:nvPr/>
        </p:nvPicPr>
        <p:blipFill>
          <a:blip r:embed="rId3"/>
          <a:stretch>
            <a:fillRect/>
          </a:stretch>
        </p:blipFill>
        <p:spPr>
          <a:xfrm>
            <a:off x="0" y="571500"/>
            <a:ext cx="9144000" cy="4572000"/>
          </a:xfrm>
          <a:prstGeom prst="rect">
            <a:avLst/>
          </a:prstGeom>
        </p:spPr>
      </p:pic>
    </p:spTree>
    <p:extLst>
      <p:ext uri="{BB962C8B-B14F-4D97-AF65-F5344CB8AC3E}">
        <p14:creationId xmlns:p14="http://schemas.microsoft.com/office/powerpoint/2010/main" val="3325512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lvl="0"/>
            <a:r>
              <a:rPr lang="en" dirty="0"/>
              <a:t>Statutory </a:t>
            </a:r>
            <a:r>
              <a:rPr lang="en-US" dirty="0"/>
              <a:t>Findings </a:t>
            </a:r>
          </a:p>
        </p:txBody>
      </p:sp>
      <p:sp>
        <p:nvSpPr>
          <p:cNvPr id="148" name="Google Shape;148;p25"/>
          <p:cNvSpPr txBox="1">
            <a:spLocks noGrp="1"/>
          </p:cNvSpPr>
          <p:nvPr>
            <p:ph type="body" idx="1"/>
          </p:nvPr>
        </p:nvSpPr>
        <p:spPr>
          <a:xfrm>
            <a:off x="311701" y="613200"/>
            <a:ext cx="3999900" cy="373852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The Statutory crimes category contained the following were divided into the following crimes</a:t>
            </a:r>
          </a:p>
          <a:p>
            <a:pPr marL="285750" indent="-285750">
              <a:lnSpc>
                <a:spcPct val="100000"/>
              </a:lnSpc>
              <a:spcAft>
                <a:spcPts val="1600"/>
              </a:spcAft>
            </a:pPr>
            <a:r>
              <a:rPr lang="en-US" sz="1100" dirty="0"/>
              <a:t>INTERFERENCE WITH PUBLIC OFFICER </a:t>
            </a:r>
          </a:p>
          <a:p>
            <a:pPr marL="285750" indent="-285750">
              <a:lnSpc>
                <a:spcPct val="100000"/>
              </a:lnSpc>
              <a:spcAft>
                <a:spcPts val="1600"/>
              </a:spcAft>
            </a:pPr>
            <a:r>
              <a:rPr lang="en-US" sz="1100" dirty="0"/>
              <a:t>LIQUOR LAW VIOLATION </a:t>
            </a:r>
          </a:p>
          <a:p>
            <a:pPr marL="285750" indent="-285750">
              <a:lnSpc>
                <a:spcPct val="100000"/>
              </a:lnSpc>
              <a:spcAft>
                <a:spcPts val="1600"/>
              </a:spcAft>
            </a:pPr>
            <a:r>
              <a:rPr lang="en-US" sz="1100" dirty="0"/>
              <a:t>NARCOTICS</a:t>
            </a:r>
          </a:p>
          <a:p>
            <a:pPr marL="285750" indent="-285750">
              <a:lnSpc>
                <a:spcPct val="100000"/>
              </a:lnSpc>
              <a:spcAft>
                <a:spcPts val="1600"/>
              </a:spcAft>
            </a:pPr>
            <a:r>
              <a:rPr lang="en-US" sz="1100" dirty="0"/>
              <a:t>OTHER NARCOTIC VIOLATION</a:t>
            </a:r>
          </a:p>
          <a:p>
            <a:pPr marL="285750" indent="-285750">
              <a:lnSpc>
                <a:spcPct val="100000"/>
              </a:lnSpc>
              <a:spcAft>
                <a:spcPts val="1600"/>
              </a:spcAft>
            </a:pPr>
            <a:r>
              <a:rPr lang="en-US" sz="1100" dirty="0"/>
              <a:t>WEAPONS VIOLATION</a:t>
            </a:r>
          </a:p>
        </p:txBody>
      </p:sp>
      <p:sp>
        <p:nvSpPr>
          <p:cNvPr id="149" name="Google Shape;149;p25"/>
          <p:cNvSpPr txBox="1">
            <a:spLocks noGrp="1"/>
          </p:cNvSpPr>
          <p:nvPr>
            <p:ph type="body" idx="2"/>
          </p:nvPr>
        </p:nvSpPr>
        <p:spPr>
          <a:xfrm>
            <a:off x="4832401" y="702486"/>
            <a:ext cx="3999900" cy="373852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In Statutory crimes, the top three crimes </a:t>
            </a:r>
          </a:p>
          <a:p>
            <a:pPr marL="342900" lvl="0" indent="-342900" algn="l" rtl="0">
              <a:lnSpc>
                <a:spcPct val="100000"/>
              </a:lnSpc>
              <a:spcBef>
                <a:spcPts val="0"/>
              </a:spcBef>
              <a:spcAft>
                <a:spcPts val="1600"/>
              </a:spcAft>
              <a:buFont typeface="+mj-lt"/>
              <a:buAutoNum type="arabicPeriod"/>
            </a:pPr>
            <a:r>
              <a:rPr lang="en-US" dirty="0"/>
              <a:t>Narcotics</a:t>
            </a:r>
          </a:p>
          <a:p>
            <a:pPr marL="342900" lvl="0" indent="-342900" algn="l" rtl="0">
              <a:lnSpc>
                <a:spcPct val="100000"/>
              </a:lnSpc>
              <a:spcBef>
                <a:spcPts val="0"/>
              </a:spcBef>
              <a:spcAft>
                <a:spcPts val="1600"/>
              </a:spcAft>
              <a:buFont typeface="+mj-lt"/>
              <a:buAutoNum type="arabicPeriod"/>
            </a:pPr>
            <a:r>
              <a:rPr lang="en-US" dirty="0"/>
              <a:t>Weapons Violations</a:t>
            </a:r>
          </a:p>
          <a:p>
            <a:pPr marL="342900" lvl="0" indent="-342900" algn="l" rtl="0">
              <a:lnSpc>
                <a:spcPct val="100000"/>
              </a:lnSpc>
              <a:spcBef>
                <a:spcPts val="0"/>
              </a:spcBef>
              <a:spcAft>
                <a:spcPts val="1600"/>
              </a:spcAft>
              <a:buFont typeface="+mj-lt"/>
              <a:buAutoNum type="arabicPeriod"/>
            </a:pPr>
            <a:r>
              <a:rPr lang="en-US" dirty="0"/>
              <a:t>Interference with Public Officer</a:t>
            </a:r>
          </a:p>
          <a:p>
            <a:pPr marL="0" lvl="0" indent="0" algn="l" rtl="0">
              <a:spcBef>
                <a:spcPts val="0"/>
              </a:spcBef>
              <a:spcAft>
                <a:spcPts val="1600"/>
              </a:spcAft>
              <a:buNone/>
            </a:pPr>
            <a:r>
              <a:rPr lang="en-US" dirty="0"/>
              <a:t>The most noteworthy findings is </a:t>
            </a:r>
            <a:r>
              <a:rPr lang="en-US" b="1" u="sng" dirty="0"/>
              <a:t>the slight increase</a:t>
            </a:r>
            <a:r>
              <a:rPr lang="en-US" dirty="0"/>
              <a:t> of Weapons Violations and Interference with Public Officer that plateau at 75 to 85 degrees, and stays consistent to our maximum temperature grouping of 85 to 95. On the flip side Interference with Public Officers fall to </a:t>
            </a:r>
            <a:r>
              <a:rPr lang="en-US" b="1" dirty="0"/>
              <a:t>zero</a:t>
            </a:r>
            <a:r>
              <a:rPr lang="en-US" dirty="0"/>
              <a:t> from 4.9 to below -5 degrees. </a:t>
            </a:r>
            <a:endParaRPr dirty="0"/>
          </a:p>
        </p:txBody>
      </p:sp>
    </p:spTree>
    <p:extLst>
      <p:ext uri="{BB962C8B-B14F-4D97-AF65-F5344CB8AC3E}">
        <p14:creationId xmlns:p14="http://schemas.microsoft.com/office/powerpoint/2010/main" val="3478675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0" y="1310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Other Crimes </a:t>
            </a:r>
            <a:endParaRPr dirty="0"/>
          </a:p>
        </p:txBody>
      </p:sp>
      <p:pic>
        <p:nvPicPr>
          <p:cNvPr id="3" name="Picture 2" descr="A screenshot of a cell phone&#10;&#10;Description automatically generated">
            <a:extLst>
              <a:ext uri="{FF2B5EF4-FFF2-40B4-BE49-F238E27FC236}">
                <a16:creationId xmlns:a16="http://schemas.microsoft.com/office/drawing/2014/main" id="{76ECE3E8-6B45-8F4B-BC00-1E3A44E82FD5}"/>
              </a:ext>
            </a:extLst>
          </p:cNvPr>
          <p:cNvPicPr>
            <a:picLocks noChangeAspect="1"/>
          </p:cNvPicPr>
          <p:nvPr/>
        </p:nvPicPr>
        <p:blipFill>
          <a:blip r:embed="rId3"/>
          <a:stretch>
            <a:fillRect/>
          </a:stretch>
        </p:blipFill>
        <p:spPr>
          <a:xfrm>
            <a:off x="0" y="558400"/>
            <a:ext cx="9144000" cy="4572000"/>
          </a:xfrm>
          <a:prstGeom prst="rect">
            <a:avLst/>
          </a:prstGeom>
        </p:spPr>
      </p:pic>
    </p:spTree>
    <p:extLst>
      <p:ext uri="{BB962C8B-B14F-4D97-AF65-F5344CB8AC3E}">
        <p14:creationId xmlns:p14="http://schemas.microsoft.com/office/powerpoint/2010/main" val="686761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0" y="0"/>
            <a:ext cx="8520600" cy="613200"/>
          </a:xfrm>
          <a:prstGeom prst="rect">
            <a:avLst/>
          </a:prstGeom>
        </p:spPr>
        <p:txBody>
          <a:bodyPr spcFirstLastPara="1" wrap="square" lIns="91425" tIns="91425" rIns="91425" bIns="91425" anchor="t" anchorCtr="0">
            <a:noAutofit/>
          </a:bodyPr>
          <a:lstStyle/>
          <a:p>
            <a:pPr lvl="0"/>
            <a:r>
              <a:rPr lang="en" dirty="0"/>
              <a:t>Other Crimes Percentages</a:t>
            </a:r>
            <a:endParaRPr dirty="0"/>
          </a:p>
        </p:txBody>
      </p:sp>
      <p:pic>
        <p:nvPicPr>
          <p:cNvPr id="3" name="Picture 2">
            <a:extLst>
              <a:ext uri="{FF2B5EF4-FFF2-40B4-BE49-F238E27FC236}">
                <a16:creationId xmlns:a16="http://schemas.microsoft.com/office/drawing/2014/main" id="{A1D51278-CA4D-9242-936B-C7C1C23143B2}"/>
              </a:ext>
            </a:extLst>
          </p:cNvPr>
          <p:cNvPicPr>
            <a:picLocks noChangeAspect="1"/>
          </p:cNvPicPr>
          <p:nvPr/>
        </p:nvPicPr>
        <p:blipFill>
          <a:blip r:embed="rId3"/>
          <a:stretch>
            <a:fillRect/>
          </a:stretch>
        </p:blipFill>
        <p:spPr>
          <a:xfrm>
            <a:off x="0" y="571500"/>
            <a:ext cx="9144000" cy="4572000"/>
          </a:xfrm>
          <a:prstGeom prst="rect">
            <a:avLst/>
          </a:prstGeom>
        </p:spPr>
      </p:pic>
    </p:spTree>
    <p:extLst>
      <p:ext uri="{BB962C8B-B14F-4D97-AF65-F5344CB8AC3E}">
        <p14:creationId xmlns:p14="http://schemas.microsoft.com/office/powerpoint/2010/main" val="693316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lvl="0"/>
            <a:r>
              <a:rPr lang="en" dirty="0"/>
              <a:t>Other Crimes </a:t>
            </a:r>
            <a:r>
              <a:rPr lang="en-US" dirty="0"/>
              <a:t>Findings </a:t>
            </a:r>
          </a:p>
        </p:txBody>
      </p:sp>
      <p:sp>
        <p:nvSpPr>
          <p:cNvPr id="148" name="Google Shape;148;p25"/>
          <p:cNvSpPr txBox="1">
            <a:spLocks noGrp="1"/>
          </p:cNvSpPr>
          <p:nvPr>
            <p:ph type="body" idx="1"/>
          </p:nvPr>
        </p:nvSpPr>
        <p:spPr>
          <a:xfrm>
            <a:off x="311701" y="613200"/>
            <a:ext cx="3999900" cy="373852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The Other crimes category contained the following were divided into the following crimes, Note that the Chicago Police Department had a wide range of “Non-Criminal Crimes”. </a:t>
            </a:r>
          </a:p>
          <a:p>
            <a:pPr marL="285750" indent="-285750">
              <a:lnSpc>
                <a:spcPct val="100000"/>
              </a:lnSpc>
              <a:spcAft>
                <a:spcPts val="1600"/>
              </a:spcAft>
            </a:pPr>
            <a:r>
              <a:rPr lang="en-US" sz="1100" dirty="0"/>
              <a:t>CONCEALED CARRY LICENSE VIOLATION</a:t>
            </a:r>
          </a:p>
          <a:p>
            <a:pPr marL="285750" indent="-285750">
              <a:lnSpc>
                <a:spcPct val="100000"/>
              </a:lnSpc>
              <a:spcAft>
                <a:spcPts val="1600"/>
              </a:spcAft>
            </a:pPr>
            <a:r>
              <a:rPr lang="en-US" sz="1100" dirty="0"/>
              <a:t> GAMBLING </a:t>
            </a:r>
          </a:p>
          <a:p>
            <a:pPr marL="285750" indent="-285750">
              <a:lnSpc>
                <a:spcPct val="100000"/>
              </a:lnSpc>
              <a:spcAft>
                <a:spcPts val="1600"/>
              </a:spcAft>
            </a:pPr>
            <a:r>
              <a:rPr lang="en-US" sz="1100" dirty="0"/>
              <a:t>NON -CRIMINAL </a:t>
            </a:r>
          </a:p>
          <a:p>
            <a:pPr marL="285750" indent="-285750">
              <a:lnSpc>
                <a:spcPct val="100000"/>
              </a:lnSpc>
              <a:spcAft>
                <a:spcPts val="1600"/>
              </a:spcAft>
            </a:pPr>
            <a:r>
              <a:rPr lang="en-US" sz="1100" dirty="0"/>
              <a:t>NON-CRIMINAL (SUBJECT SPECIFIED)</a:t>
            </a:r>
          </a:p>
          <a:p>
            <a:pPr marL="285750" indent="-285750">
              <a:lnSpc>
                <a:spcPct val="100000"/>
              </a:lnSpc>
              <a:spcAft>
                <a:spcPts val="1600"/>
              </a:spcAft>
            </a:pPr>
            <a:r>
              <a:rPr lang="en-US" sz="1100" dirty="0"/>
              <a:t>OTHER OFFENSE</a:t>
            </a:r>
          </a:p>
          <a:p>
            <a:pPr marL="285750" indent="-285750">
              <a:lnSpc>
                <a:spcPct val="100000"/>
              </a:lnSpc>
              <a:spcAft>
                <a:spcPts val="1600"/>
              </a:spcAft>
            </a:pPr>
            <a:r>
              <a:rPr lang="en-US" sz="1100" dirty="0"/>
              <a:t> PROSTITUTION </a:t>
            </a:r>
          </a:p>
          <a:p>
            <a:pPr marL="285750" indent="-285750">
              <a:lnSpc>
                <a:spcPct val="100000"/>
              </a:lnSpc>
              <a:spcAft>
                <a:spcPts val="1600"/>
              </a:spcAft>
            </a:pPr>
            <a:r>
              <a:rPr lang="en-US" sz="1100" dirty="0"/>
              <a:t> PUBLIC PEACE VIOLATION </a:t>
            </a:r>
          </a:p>
        </p:txBody>
      </p:sp>
      <p:sp>
        <p:nvSpPr>
          <p:cNvPr id="149" name="Google Shape;149;p25"/>
          <p:cNvSpPr txBox="1">
            <a:spLocks noGrp="1"/>
          </p:cNvSpPr>
          <p:nvPr>
            <p:ph type="body" idx="2"/>
          </p:nvPr>
        </p:nvSpPr>
        <p:spPr>
          <a:xfrm>
            <a:off x="4832401" y="702486"/>
            <a:ext cx="3999900" cy="373852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In Statutory crimes, the top three “identified” crimes </a:t>
            </a:r>
          </a:p>
          <a:p>
            <a:pPr marL="342900" lvl="0" indent="-342900" algn="l" rtl="0">
              <a:lnSpc>
                <a:spcPct val="100000"/>
              </a:lnSpc>
              <a:spcBef>
                <a:spcPts val="0"/>
              </a:spcBef>
              <a:spcAft>
                <a:spcPts val="1600"/>
              </a:spcAft>
              <a:buFont typeface="+mj-lt"/>
              <a:buAutoNum type="arabicPeriod"/>
            </a:pPr>
            <a:r>
              <a:rPr lang="en-US" dirty="0"/>
              <a:t>Public Peace Violations</a:t>
            </a:r>
          </a:p>
          <a:p>
            <a:pPr marL="342900" lvl="0" indent="-342900" algn="l" rtl="0">
              <a:lnSpc>
                <a:spcPct val="100000"/>
              </a:lnSpc>
              <a:spcBef>
                <a:spcPts val="0"/>
              </a:spcBef>
              <a:spcAft>
                <a:spcPts val="1600"/>
              </a:spcAft>
              <a:buFont typeface="+mj-lt"/>
              <a:buAutoNum type="arabicPeriod"/>
            </a:pPr>
            <a:r>
              <a:rPr lang="en-US" dirty="0"/>
              <a:t>Prostitutions</a:t>
            </a:r>
          </a:p>
          <a:p>
            <a:pPr marL="342900" lvl="0" indent="-342900" algn="l" rtl="0">
              <a:lnSpc>
                <a:spcPct val="100000"/>
              </a:lnSpc>
              <a:spcBef>
                <a:spcPts val="0"/>
              </a:spcBef>
              <a:spcAft>
                <a:spcPts val="1600"/>
              </a:spcAft>
              <a:buFont typeface="+mj-lt"/>
              <a:buAutoNum type="arabicPeriod"/>
            </a:pPr>
            <a:r>
              <a:rPr lang="en-US" dirty="0"/>
              <a:t>Gambling</a:t>
            </a:r>
          </a:p>
          <a:p>
            <a:pPr marL="0" lvl="0" indent="0" algn="l" rtl="0">
              <a:lnSpc>
                <a:spcPct val="100000"/>
              </a:lnSpc>
              <a:spcBef>
                <a:spcPts val="0"/>
              </a:spcBef>
              <a:spcAft>
                <a:spcPts val="1600"/>
              </a:spcAft>
              <a:buNone/>
            </a:pPr>
            <a:r>
              <a:rPr lang="en-US" dirty="0"/>
              <a:t>With the identified crimes, aside from the usual quantitative trends, percentage wise, the end points are at the end of the temperature spectrum (-5 degrees to 95 degrees) with the peak being at 95, and the lowest reported at -5 degrees. </a:t>
            </a:r>
          </a:p>
        </p:txBody>
      </p:sp>
      <p:pic>
        <p:nvPicPr>
          <p:cNvPr id="4" name="Picture 3">
            <a:extLst>
              <a:ext uri="{FF2B5EF4-FFF2-40B4-BE49-F238E27FC236}">
                <a16:creationId xmlns:a16="http://schemas.microsoft.com/office/drawing/2014/main" id="{62A1CC7B-C6A1-C84C-B73B-AC56ED3FBEC7}"/>
              </a:ext>
            </a:extLst>
          </p:cNvPr>
          <p:cNvPicPr>
            <a:picLocks noChangeAspect="1"/>
          </p:cNvPicPr>
          <p:nvPr/>
        </p:nvPicPr>
        <p:blipFill>
          <a:blip r:embed="rId3"/>
          <a:stretch>
            <a:fillRect/>
          </a:stretch>
        </p:blipFill>
        <p:spPr>
          <a:xfrm>
            <a:off x="7230979" y="3902071"/>
            <a:ext cx="1913022" cy="1241429"/>
          </a:xfrm>
          <a:prstGeom prst="rect">
            <a:avLst/>
          </a:prstGeom>
        </p:spPr>
      </p:pic>
    </p:spTree>
    <p:extLst>
      <p:ext uri="{BB962C8B-B14F-4D97-AF65-F5344CB8AC3E}">
        <p14:creationId xmlns:p14="http://schemas.microsoft.com/office/powerpoint/2010/main" val="750112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Conclusion</a:t>
            </a:r>
            <a:endParaRPr/>
          </a:p>
        </p:txBody>
      </p:sp>
      <p:sp>
        <p:nvSpPr>
          <p:cNvPr id="190" name="Google Shape;190;p3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indent="0">
              <a:buNone/>
            </a:pPr>
            <a:r>
              <a:rPr lang="en" dirty="0"/>
              <a:t>With our original hypothesis “</a:t>
            </a:r>
            <a:r>
              <a:rPr lang="en-US" dirty="0"/>
              <a:t>Is there a correlation between temperature and crime?” We have identified a high activity range from </a:t>
            </a:r>
            <a:r>
              <a:rPr lang="en-US" b="1" dirty="0"/>
              <a:t>25 to 85 degrees</a:t>
            </a:r>
            <a:r>
              <a:rPr lang="en-US" dirty="0"/>
              <a:t>. With the “Golden Temperature” being </a:t>
            </a:r>
            <a:r>
              <a:rPr lang="en-US" b="1" dirty="0"/>
              <a:t>65 to 74.9 degrees. </a:t>
            </a:r>
            <a:r>
              <a:rPr lang="en-US" dirty="0"/>
              <a:t>Majority of crimes are committed in the summer of Chicago, peaked at July.</a:t>
            </a:r>
          </a:p>
          <a:p>
            <a:pPr marL="0" indent="0">
              <a:buNone/>
            </a:pPr>
            <a:endParaRPr lang="en-US" b="1" dirty="0"/>
          </a:p>
          <a:p>
            <a:pPr marL="0" indent="0">
              <a:buNone/>
            </a:pPr>
            <a:r>
              <a:rPr lang="en-US" dirty="0"/>
              <a:t>However, there is no correlation on the preference of violent and non-violent crimes in certain temperature groups. (</a:t>
            </a:r>
            <a:r>
              <a:rPr lang="en-US" dirty="0" err="1"/>
              <a:t>i.e</a:t>
            </a:r>
            <a:r>
              <a:rPr lang="en-US" dirty="0"/>
              <a:t> Violence in hotter weathers )</a:t>
            </a:r>
          </a:p>
          <a:p>
            <a:pPr marL="0" indent="0">
              <a:buNone/>
            </a:pPr>
            <a:endParaRPr lang="en-US" b="1" dirty="0"/>
          </a:p>
          <a:p>
            <a:pPr marL="0" lvl="0" indent="0" algn="l" rtl="0">
              <a:spcBef>
                <a:spcPts val="1600"/>
              </a:spcBef>
              <a:spcAft>
                <a:spcPts val="0"/>
              </a:spcAft>
              <a:buNone/>
            </a:pPr>
            <a:endParaRPr dirty="0"/>
          </a:p>
          <a:p>
            <a:pPr marL="0" lvl="0" indent="0" algn="l" rtl="0">
              <a:spcBef>
                <a:spcPts val="1600"/>
              </a:spcBef>
              <a:spcAft>
                <a:spcPts val="0"/>
              </a:spcAft>
              <a:buNone/>
            </a:pPr>
            <a:endParaRPr dirty="0"/>
          </a:p>
        </p:txBody>
      </p:sp>
      <p:grpSp>
        <p:nvGrpSpPr>
          <p:cNvPr id="191" name="Google Shape;191;p31"/>
          <p:cNvGrpSpPr/>
          <p:nvPr/>
        </p:nvGrpSpPr>
        <p:grpSpPr>
          <a:xfrm>
            <a:off x="5520413" y="3703296"/>
            <a:ext cx="3623589" cy="1440216"/>
            <a:chOff x="5722925" y="277324"/>
            <a:chExt cx="3196250" cy="1301126"/>
          </a:xfrm>
        </p:grpSpPr>
        <p:pic>
          <p:nvPicPr>
            <p:cNvPr id="192" name="Google Shape;192;p31"/>
            <p:cNvPicPr preferRelativeResize="0"/>
            <p:nvPr/>
          </p:nvPicPr>
          <p:blipFill rotWithShape="1">
            <a:blip r:embed="rId3">
              <a:alphaModFix/>
            </a:blip>
            <a:srcRect l="7020" t="15664" r="5444" b="20240"/>
            <a:stretch/>
          </p:blipFill>
          <p:spPr>
            <a:xfrm>
              <a:off x="7344175" y="307650"/>
              <a:ext cx="1575000" cy="635700"/>
            </a:xfrm>
            <a:prstGeom prst="rect">
              <a:avLst/>
            </a:prstGeom>
            <a:noFill/>
            <a:ln>
              <a:noFill/>
            </a:ln>
          </p:spPr>
        </p:pic>
        <p:pic>
          <p:nvPicPr>
            <p:cNvPr id="193" name="Google Shape;193;p31"/>
            <p:cNvPicPr preferRelativeResize="0"/>
            <p:nvPr/>
          </p:nvPicPr>
          <p:blipFill rotWithShape="1">
            <a:blip r:embed="rId4">
              <a:alphaModFix/>
            </a:blip>
            <a:srcRect b="11567"/>
            <a:stretch/>
          </p:blipFill>
          <p:spPr>
            <a:xfrm>
              <a:off x="5722925" y="277324"/>
              <a:ext cx="1573376" cy="635700"/>
            </a:xfrm>
            <a:prstGeom prst="rect">
              <a:avLst/>
            </a:prstGeom>
            <a:noFill/>
            <a:ln>
              <a:noFill/>
            </a:ln>
          </p:spPr>
        </p:pic>
        <p:pic>
          <p:nvPicPr>
            <p:cNvPr id="194" name="Google Shape;194;p31"/>
            <p:cNvPicPr preferRelativeResize="0"/>
            <p:nvPr/>
          </p:nvPicPr>
          <p:blipFill rotWithShape="1">
            <a:blip r:embed="rId5">
              <a:alphaModFix/>
            </a:blip>
            <a:srcRect t="19356" b="20529"/>
            <a:stretch/>
          </p:blipFill>
          <p:spPr>
            <a:xfrm>
              <a:off x="5722925" y="959900"/>
              <a:ext cx="1534548" cy="472950"/>
            </a:xfrm>
            <a:prstGeom prst="rect">
              <a:avLst/>
            </a:prstGeom>
            <a:noFill/>
            <a:ln>
              <a:noFill/>
            </a:ln>
          </p:spPr>
        </p:pic>
        <p:pic>
          <p:nvPicPr>
            <p:cNvPr id="195" name="Google Shape;195;p31"/>
            <p:cNvPicPr preferRelativeResize="0"/>
            <p:nvPr/>
          </p:nvPicPr>
          <p:blipFill rotWithShape="1">
            <a:blip r:embed="rId6">
              <a:alphaModFix/>
            </a:blip>
            <a:srcRect t="9616"/>
            <a:stretch/>
          </p:blipFill>
          <p:spPr>
            <a:xfrm>
              <a:off x="7344925" y="943350"/>
              <a:ext cx="1573500" cy="63510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B451D-1587-714B-B840-8983E92E48BF}"/>
              </a:ext>
            </a:extLst>
          </p:cNvPr>
          <p:cNvSpPr>
            <a:spLocks noGrp="1"/>
          </p:cNvSpPr>
          <p:nvPr>
            <p:ph type="title"/>
          </p:nvPr>
        </p:nvSpPr>
        <p:spPr/>
        <p:txBody>
          <a:bodyPr/>
          <a:lstStyle/>
          <a:p>
            <a:r>
              <a:rPr lang="en-US" dirty="0"/>
              <a:t>Moving Forward </a:t>
            </a:r>
          </a:p>
        </p:txBody>
      </p:sp>
      <p:sp>
        <p:nvSpPr>
          <p:cNvPr id="3" name="Text Placeholder 2">
            <a:extLst>
              <a:ext uri="{FF2B5EF4-FFF2-40B4-BE49-F238E27FC236}">
                <a16:creationId xmlns:a16="http://schemas.microsoft.com/office/drawing/2014/main" id="{16DE1040-61CD-8946-8701-78A70D6B4728}"/>
              </a:ext>
            </a:extLst>
          </p:cNvPr>
          <p:cNvSpPr>
            <a:spLocks noGrp="1"/>
          </p:cNvSpPr>
          <p:nvPr>
            <p:ph type="body" idx="1"/>
          </p:nvPr>
        </p:nvSpPr>
        <p:spPr/>
        <p:txBody>
          <a:bodyPr/>
          <a:lstStyle/>
          <a:p>
            <a:pPr marL="114300" indent="0">
              <a:buNone/>
            </a:pPr>
            <a:r>
              <a:rPr lang="en-US" dirty="0"/>
              <a:t>A major point of contention is that correlation does not mean causation. However, moving forward this project is open for additional data input to reinforce our findings. </a:t>
            </a:r>
          </a:p>
          <a:p>
            <a:r>
              <a:rPr lang="en-US" dirty="0"/>
              <a:t>Expanding the years of weather and crime data, beyond 2016. To showcase consistency.</a:t>
            </a:r>
          </a:p>
          <a:p>
            <a:r>
              <a:rPr lang="en-US" dirty="0"/>
              <a:t>Potentially adding age, gender, and ethnic backgrounds of victims , offenders, </a:t>
            </a:r>
            <a:r>
              <a:rPr lang="en-US"/>
              <a:t>and officers  </a:t>
            </a:r>
            <a:r>
              <a:rPr lang="en-US" dirty="0"/>
              <a:t>involved</a:t>
            </a:r>
          </a:p>
          <a:p>
            <a:r>
              <a:rPr lang="en-US" dirty="0"/>
              <a:t>Comparing, and contrasting with other cities with a similar socio-economic background. Such as New York, another bustling metropolitan with a diverse weather spectrum and San Francisco that is known for it’s mild consistent temperatures and weather forecast.</a:t>
            </a:r>
          </a:p>
        </p:txBody>
      </p:sp>
    </p:spTree>
    <p:extLst>
      <p:ext uri="{BB962C8B-B14F-4D97-AF65-F5344CB8AC3E}">
        <p14:creationId xmlns:p14="http://schemas.microsoft.com/office/powerpoint/2010/main" val="2055377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D3048CC-BFEE-499F-968D-9681FE254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1" cy="47507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Calibri" panose="020F0502020204030204"/>
            </a:endParaRPr>
          </a:p>
        </p:txBody>
      </p:sp>
      <p:sp>
        <p:nvSpPr>
          <p:cNvPr id="31" name="Title 30">
            <a:extLst>
              <a:ext uri="{FF2B5EF4-FFF2-40B4-BE49-F238E27FC236}">
                <a16:creationId xmlns:a16="http://schemas.microsoft.com/office/drawing/2014/main" id="{F8D86228-EC79-4DE0-B7F5-A31F16A22947}"/>
              </a:ext>
            </a:extLst>
          </p:cNvPr>
          <p:cNvSpPr>
            <a:spLocks noGrp="1"/>
          </p:cNvSpPr>
          <p:nvPr>
            <p:ph type="title"/>
          </p:nvPr>
        </p:nvSpPr>
        <p:spPr>
          <a:xfrm>
            <a:off x="4965700" y="476210"/>
            <a:ext cx="3696607" cy="1088068"/>
          </a:xfrm>
        </p:spPr>
        <p:txBody>
          <a:bodyPr>
            <a:normAutofit/>
          </a:bodyPr>
          <a:lstStyle/>
          <a:p>
            <a:r>
              <a:rPr lang="en-US" dirty="0"/>
              <a:t>Questions</a:t>
            </a:r>
          </a:p>
        </p:txBody>
      </p:sp>
      <p:sp>
        <p:nvSpPr>
          <p:cNvPr id="40" name="Rectangle 39">
            <a:extLst>
              <a:ext uri="{FF2B5EF4-FFF2-40B4-BE49-F238E27FC236}">
                <a16:creationId xmlns:a16="http://schemas.microsoft.com/office/drawing/2014/main" id="{2AF095ED-34C6-4B6B-BF2F-B18C3C6CD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300" y="241300"/>
            <a:ext cx="2293430" cy="255617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Calibri" panose="020F0502020204030204"/>
            </a:endParaRPr>
          </a:p>
        </p:txBody>
      </p:sp>
      <p:pic>
        <p:nvPicPr>
          <p:cNvPr id="13" name="Graphic 12" descr="Snowflake">
            <a:extLst>
              <a:ext uri="{FF2B5EF4-FFF2-40B4-BE49-F238E27FC236}">
                <a16:creationId xmlns:a16="http://schemas.microsoft.com/office/drawing/2014/main" id="{24B54B68-5705-4177-8BB8-C9381DE246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3752" y="475127"/>
            <a:ext cx="2088525" cy="2088525"/>
          </a:xfrm>
          <a:prstGeom prst="rect">
            <a:avLst/>
          </a:prstGeom>
        </p:spPr>
      </p:pic>
      <p:sp>
        <p:nvSpPr>
          <p:cNvPr id="42" name="Rectangle 41">
            <a:extLst>
              <a:ext uri="{FF2B5EF4-FFF2-40B4-BE49-F238E27FC236}">
                <a16:creationId xmlns:a16="http://schemas.microsoft.com/office/drawing/2014/main" id="{E80E2106-26D1-4CFC-9F58-A3D915C7A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46442" y="241300"/>
            <a:ext cx="1925558" cy="146643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Calibri" panose="020F0502020204030204"/>
            </a:endParaRPr>
          </a:p>
        </p:txBody>
      </p:sp>
      <p:pic>
        <p:nvPicPr>
          <p:cNvPr id="7" name="Graphic 6" descr="Thermometer">
            <a:extLst>
              <a:ext uri="{FF2B5EF4-FFF2-40B4-BE49-F238E27FC236}">
                <a16:creationId xmlns:a16="http://schemas.microsoft.com/office/drawing/2014/main" id="{60A16FDF-DFAA-413E-A3B3-9DD63EA28D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99255" y="355427"/>
            <a:ext cx="1219931" cy="1219931"/>
          </a:xfrm>
          <a:prstGeom prst="rect">
            <a:avLst/>
          </a:prstGeom>
        </p:spPr>
      </p:pic>
      <p:cxnSp>
        <p:nvCxnSpPr>
          <p:cNvPr id="44" name="Straight Connector 43">
            <a:extLst>
              <a:ext uri="{FF2B5EF4-FFF2-40B4-BE49-F238E27FC236}">
                <a16:creationId xmlns:a16="http://schemas.microsoft.com/office/drawing/2014/main" id="{9E02610F-7D0E-44AD-ADE2-F343EC06F7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60219" y="1564277"/>
            <a:ext cx="30861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2C98A42-D33B-4523-A0B2-4904C32B7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300" y="2909375"/>
            <a:ext cx="2293430" cy="1578459"/>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Calibri" panose="020F0502020204030204"/>
            </a:endParaRPr>
          </a:p>
        </p:txBody>
      </p:sp>
      <p:pic>
        <p:nvPicPr>
          <p:cNvPr id="9" name="Graphic 8" descr="Robber">
            <a:extLst>
              <a:ext uri="{FF2B5EF4-FFF2-40B4-BE49-F238E27FC236}">
                <a16:creationId xmlns:a16="http://schemas.microsoft.com/office/drawing/2014/main" id="{3778A702-3D42-4B75-8405-083A25FA9D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749" y="3010181"/>
            <a:ext cx="1364533" cy="1364533"/>
          </a:xfrm>
          <a:prstGeom prst="rect">
            <a:avLst/>
          </a:prstGeom>
        </p:spPr>
      </p:pic>
      <p:sp>
        <p:nvSpPr>
          <p:cNvPr id="48" name="Rectangle 47">
            <a:extLst>
              <a:ext uri="{FF2B5EF4-FFF2-40B4-BE49-F238E27FC236}">
                <a16:creationId xmlns:a16="http://schemas.microsoft.com/office/drawing/2014/main" id="{B314DF03-4B84-4C63-9500-DC80BCA1B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46442" y="1838261"/>
            <a:ext cx="1925558" cy="2649574"/>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Calibri" panose="020F0502020204030204"/>
            </a:endParaRPr>
          </a:p>
        </p:txBody>
      </p:sp>
      <p:pic>
        <p:nvPicPr>
          <p:cNvPr id="11" name="Graphic 10" descr="Handcuffs">
            <a:extLst>
              <a:ext uri="{FF2B5EF4-FFF2-40B4-BE49-F238E27FC236}">
                <a16:creationId xmlns:a16="http://schemas.microsoft.com/office/drawing/2014/main" id="{E35BA4F8-47D1-4B76-86C2-559885B3C3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48564" y="2302391"/>
            <a:ext cx="1721312" cy="1721312"/>
          </a:xfrm>
          <a:prstGeom prst="rect">
            <a:avLst/>
          </a:prstGeom>
        </p:spPr>
      </p:pic>
      <p:sp>
        <p:nvSpPr>
          <p:cNvPr id="33" name="Content Placeholder 32">
            <a:extLst>
              <a:ext uri="{FF2B5EF4-FFF2-40B4-BE49-F238E27FC236}">
                <a16:creationId xmlns:a16="http://schemas.microsoft.com/office/drawing/2014/main" id="{0184D287-57A6-4DE3-9C5A-676FE3CD6EF2}"/>
              </a:ext>
            </a:extLst>
          </p:cNvPr>
          <p:cNvSpPr>
            <a:spLocks noGrp="1"/>
          </p:cNvSpPr>
          <p:nvPr>
            <p:ph idx="1"/>
          </p:nvPr>
        </p:nvSpPr>
        <p:spPr>
          <a:xfrm>
            <a:off x="4965700" y="1649186"/>
            <a:ext cx="3696607" cy="2752635"/>
          </a:xfrm>
        </p:spPr>
        <p:txBody>
          <a:bodyPr>
            <a:normAutofit fontScale="92500" lnSpcReduction="10000"/>
          </a:bodyPr>
          <a:lstStyle/>
          <a:p>
            <a:pPr fontAlgn="base">
              <a:buBlip>
                <a:blip r:embed="rId10">
                  <a:extLst>
                    <a:ext uri="{837473B0-CC2E-450A-ABE3-18F120FF3D39}">
                      <a1611:picAttrSrcUrl xmlns:a1611="http://schemas.microsoft.com/office/drawing/2016/11/main" r:id="rId11"/>
                    </a:ext>
                  </a:extLst>
                </a:blip>
              </a:buBlip>
            </a:pPr>
            <a:r>
              <a:rPr lang="en-US" sz="1425" dirty="0"/>
              <a:t>Is there a correlation between temperature and crime?</a:t>
            </a:r>
          </a:p>
          <a:p>
            <a:pPr fontAlgn="base">
              <a:buBlip>
                <a:blip r:embed="rId10">
                  <a:extLst>
                    <a:ext uri="{837473B0-CC2E-450A-ABE3-18F120FF3D39}">
                      <a1611:picAttrSrcUrl xmlns:a1611="http://schemas.microsoft.com/office/drawing/2016/11/main" r:id="rId11"/>
                    </a:ext>
                  </a:extLst>
                </a:blip>
              </a:buBlip>
            </a:pPr>
            <a:r>
              <a:rPr lang="en-US" sz="1425" dirty="0"/>
              <a:t>Is there an association between type of crime and temperature?</a:t>
            </a:r>
          </a:p>
          <a:p>
            <a:pPr fontAlgn="base">
              <a:buBlip>
                <a:blip r:embed="rId10">
                  <a:extLst>
                    <a:ext uri="{837473B0-CC2E-450A-ABE3-18F120FF3D39}">
                      <a1611:picAttrSrcUrl xmlns:a1611="http://schemas.microsoft.com/office/drawing/2016/11/main" r:id="rId11"/>
                    </a:ext>
                  </a:extLst>
                </a:blip>
              </a:buBlip>
            </a:pPr>
            <a:r>
              <a:rPr lang="en-US" sz="1425" dirty="0"/>
              <a:t> Are there more violent crimes in hotter weather?</a:t>
            </a:r>
          </a:p>
          <a:p>
            <a:pPr fontAlgn="base">
              <a:buBlip>
                <a:blip r:embed="rId10">
                  <a:extLst>
                    <a:ext uri="{837473B0-CC2E-450A-ABE3-18F120FF3D39}">
                      <a1611:picAttrSrcUrl xmlns:a1611="http://schemas.microsoft.com/office/drawing/2016/11/main" r:id="rId11"/>
                    </a:ext>
                  </a:extLst>
                </a:blip>
              </a:buBlip>
            </a:pPr>
            <a:r>
              <a:rPr lang="en-US" sz="1425" dirty="0"/>
              <a:t>Is there an optimal temperature for crime?</a:t>
            </a:r>
          </a:p>
          <a:p>
            <a:pPr fontAlgn="base">
              <a:buBlip>
                <a:blip r:embed="rId10">
                  <a:extLst>
                    <a:ext uri="{837473B0-CC2E-450A-ABE3-18F120FF3D39}">
                      <a1611:picAttrSrcUrl xmlns:a1611="http://schemas.microsoft.com/office/drawing/2016/11/main" r:id="rId11"/>
                    </a:ext>
                  </a:extLst>
                </a:blip>
              </a:buBlip>
            </a:pPr>
            <a:r>
              <a:rPr lang="en-US" sz="1425" dirty="0"/>
              <a:t>Do the months or time influence crime?</a:t>
            </a:r>
          </a:p>
          <a:p>
            <a:r>
              <a:rPr lang="en-US" dirty="0"/>
              <a:t>We predict that crime will decrease in extreme temperatures and types of crime will be influenced by temperature (i.e. more violent crimes in hotter weather).</a:t>
            </a:r>
            <a:endParaRPr lang="en-US" sz="1425" dirty="0"/>
          </a:p>
          <a:p>
            <a:endParaRPr lang="en-US" sz="1425" dirty="0"/>
          </a:p>
        </p:txBody>
      </p:sp>
      <p:sp>
        <p:nvSpPr>
          <p:cNvPr id="50" name="Rectangle 49">
            <a:extLst>
              <a:ext uri="{FF2B5EF4-FFF2-40B4-BE49-F238E27FC236}">
                <a16:creationId xmlns:a16="http://schemas.microsoft.com/office/drawing/2014/main" id="{C0C2C24D-DBC6-4FC3-8BD4-31D3CC1A3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4750737"/>
            <a:ext cx="9143989"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Rectangle 51">
            <a:extLst>
              <a:ext uri="{FF2B5EF4-FFF2-40B4-BE49-F238E27FC236}">
                <a16:creationId xmlns:a16="http://schemas.microsoft.com/office/drawing/2014/main" id="{57B513E8-3CAA-4B4E-92DE-D3EA3E17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44955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30E65-5C3E-4768-81DE-748E11FC9538}"/>
              </a:ext>
            </a:extLst>
          </p:cNvPr>
          <p:cNvSpPr>
            <a:spLocks noGrp="1"/>
          </p:cNvSpPr>
          <p:nvPr>
            <p:ph type="title"/>
          </p:nvPr>
        </p:nvSpPr>
        <p:spPr>
          <a:xfrm>
            <a:off x="822960" y="214953"/>
            <a:ext cx="7543800" cy="1088068"/>
          </a:xfrm>
        </p:spPr>
        <p:txBody>
          <a:bodyPr>
            <a:normAutofit/>
          </a:bodyPr>
          <a:lstStyle/>
          <a:p>
            <a:r>
              <a:rPr lang="en-US" dirty="0"/>
              <a:t>Sources and Parameters</a:t>
            </a:r>
          </a:p>
        </p:txBody>
      </p:sp>
      <p:sp>
        <p:nvSpPr>
          <p:cNvPr id="71" name="Rectangle 70">
            <a:extLst>
              <a:ext uri="{FF2B5EF4-FFF2-40B4-BE49-F238E27FC236}">
                <a16:creationId xmlns:a16="http://schemas.microsoft.com/office/drawing/2014/main" id="{EB46D928-20CF-4C1C-8208-DDCC72244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961" y="1517974"/>
            <a:ext cx="1822298" cy="142430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Calibri" panose="020F0502020204030204"/>
            </a:endParaRPr>
          </a:p>
        </p:txBody>
      </p:sp>
      <p:pic>
        <p:nvPicPr>
          <p:cNvPr id="66" name="Graphic 65" descr="Sun">
            <a:extLst>
              <a:ext uri="{FF2B5EF4-FFF2-40B4-BE49-F238E27FC236}">
                <a16:creationId xmlns:a16="http://schemas.microsoft.com/office/drawing/2014/main" id="{EC0E9DD9-9961-46E2-A0E4-9DF832299C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3271" y="1638624"/>
            <a:ext cx="1185472" cy="1185472"/>
          </a:xfrm>
          <a:prstGeom prst="rect">
            <a:avLst/>
          </a:prstGeom>
        </p:spPr>
      </p:pic>
      <p:sp>
        <p:nvSpPr>
          <p:cNvPr id="73" name="Rectangle 72">
            <a:extLst>
              <a:ext uri="{FF2B5EF4-FFF2-40B4-BE49-F238E27FC236}">
                <a16:creationId xmlns:a16="http://schemas.microsoft.com/office/drawing/2014/main" id="{5C2DE013-7AB0-443B-97C3-22890570C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4639" y="1517974"/>
            <a:ext cx="1807362" cy="142430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Calibri" panose="020F0502020204030204"/>
            </a:endParaRPr>
          </a:p>
        </p:txBody>
      </p:sp>
      <p:pic>
        <p:nvPicPr>
          <p:cNvPr id="60" name="Graphic 59" descr="Research">
            <a:extLst>
              <a:ext uri="{FF2B5EF4-FFF2-40B4-BE49-F238E27FC236}">
                <a16:creationId xmlns:a16="http://schemas.microsoft.com/office/drawing/2014/main" id="{12B30907-1B42-413C-8BAF-C0C77B0BE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82692" y="1638623"/>
            <a:ext cx="1185473" cy="1185473"/>
          </a:xfrm>
          <a:prstGeom prst="rect">
            <a:avLst/>
          </a:prstGeom>
        </p:spPr>
      </p:pic>
      <p:sp>
        <p:nvSpPr>
          <p:cNvPr id="75" name="Rectangle 74">
            <a:extLst>
              <a:ext uri="{FF2B5EF4-FFF2-40B4-BE49-F238E27FC236}">
                <a16:creationId xmlns:a16="http://schemas.microsoft.com/office/drawing/2014/main" id="{7E83AE91-F8F2-46F6-88F8-CAD52520E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961" y="3062924"/>
            <a:ext cx="1822298" cy="142491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Calibri" panose="020F0502020204030204"/>
            </a:endParaRPr>
          </a:p>
        </p:txBody>
      </p:sp>
      <p:pic>
        <p:nvPicPr>
          <p:cNvPr id="64" name="Graphic 63" descr="City">
            <a:extLst>
              <a:ext uri="{FF2B5EF4-FFF2-40B4-BE49-F238E27FC236}">
                <a16:creationId xmlns:a16="http://schemas.microsoft.com/office/drawing/2014/main" id="{13197A5A-012C-4A29-A23B-F775DC5EB3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2966" y="3181102"/>
            <a:ext cx="1186082" cy="1186082"/>
          </a:xfrm>
          <a:prstGeom prst="rect">
            <a:avLst/>
          </a:prstGeom>
        </p:spPr>
      </p:pic>
      <p:sp>
        <p:nvSpPr>
          <p:cNvPr id="77" name="Rectangle 76">
            <a:extLst>
              <a:ext uri="{FF2B5EF4-FFF2-40B4-BE49-F238E27FC236}">
                <a16:creationId xmlns:a16="http://schemas.microsoft.com/office/drawing/2014/main" id="{EE9DCA04-0209-4A89-9CA1-8C95D074E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4639" y="3062924"/>
            <a:ext cx="1807362" cy="142491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Calibri" panose="020F0502020204030204"/>
            </a:endParaRPr>
          </a:p>
        </p:txBody>
      </p:sp>
      <p:pic>
        <p:nvPicPr>
          <p:cNvPr id="58" name="Graphic 57" descr="Bar graph with upward trend">
            <a:extLst>
              <a:ext uri="{FF2B5EF4-FFF2-40B4-BE49-F238E27FC236}">
                <a16:creationId xmlns:a16="http://schemas.microsoft.com/office/drawing/2014/main" id="{A4B3B475-9398-4F6A-920F-FA908281063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82387" y="3181102"/>
            <a:ext cx="1186082" cy="1186082"/>
          </a:xfrm>
          <a:prstGeom prst="rect">
            <a:avLst/>
          </a:prstGeom>
        </p:spPr>
      </p:pic>
      <p:sp>
        <p:nvSpPr>
          <p:cNvPr id="3" name="Content Placeholder 2">
            <a:extLst>
              <a:ext uri="{FF2B5EF4-FFF2-40B4-BE49-F238E27FC236}">
                <a16:creationId xmlns:a16="http://schemas.microsoft.com/office/drawing/2014/main" id="{552D8B03-B2BD-4A93-A84E-FC6015FD9DEF}"/>
              </a:ext>
            </a:extLst>
          </p:cNvPr>
          <p:cNvSpPr>
            <a:spLocks noGrp="1"/>
          </p:cNvSpPr>
          <p:nvPr>
            <p:ph idx="1"/>
          </p:nvPr>
        </p:nvSpPr>
        <p:spPr>
          <a:xfrm>
            <a:off x="4835344" y="1384301"/>
            <a:ext cx="3531416" cy="3017520"/>
          </a:xfrm>
        </p:spPr>
        <p:txBody>
          <a:bodyPr>
            <a:normAutofit/>
          </a:bodyPr>
          <a:lstStyle/>
          <a:p>
            <a:pPr fontAlgn="base">
              <a:buBlip>
                <a:blip r:embed="rId10">
                  <a:extLst>
                    <a:ext uri="{837473B0-CC2E-450A-ABE3-18F120FF3D39}">
                      <a1611:picAttrSrcUrl xmlns:a1611="http://schemas.microsoft.com/office/drawing/2016/11/main" r:id="rId11"/>
                    </a:ext>
                  </a:extLst>
                </a:blip>
              </a:buBlip>
            </a:pPr>
            <a:r>
              <a:rPr lang="en-US" sz="2250" dirty="0"/>
              <a:t>Kaggle CSV’s</a:t>
            </a:r>
          </a:p>
          <a:p>
            <a:pPr lvl="1" fontAlgn="base">
              <a:buBlip>
                <a:blip r:embed="rId10">
                  <a:extLst>
                    <a:ext uri="{837473B0-CC2E-450A-ABE3-18F120FF3D39}">
                      <a1611:picAttrSrcUrl xmlns:a1611="http://schemas.microsoft.com/office/drawing/2016/11/main" r:id="rId11"/>
                    </a:ext>
                  </a:extLst>
                </a:blip>
              </a:buBlip>
            </a:pPr>
            <a:r>
              <a:rPr lang="en-US" sz="1950" dirty="0"/>
              <a:t>Weather stats</a:t>
            </a:r>
          </a:p>
          <a:p>
            <a:pPr lvl="1" fontAlgn="base">
              <a:buBlip>
                <a:blip r:embed="rId10">
                  <a:extLst>
                    <a:ext uri="{837473B0-CC2E-450A-ABE3-18F120FF3D39}">
                      <a1611:picAttrSrcUrl xmlns:a1611="http://schemas.microsoft.com/office/drawing/2016/11/main" r:id="rId11"/>
                    </a:ext>
                  </a:extLst>
                </a:blip>
              </a:buBlip>
            </a:pPr>
            <a:r>
              <a:rPr lang="en-US" sz="1950" dirty="0"/>
              <a:t>Crime stats</a:t>
            </a:r>
          </a:p>
          <a:p>
            <a:pPr fontAlgn="base">
              <a:buBlip>
                <a:blip r:embed="rId10">
                  <a:extLst>
                    <a:ext uri="{837473B0-CC2E-450A-ABE3-18F120FF3D39}">
                      <a1611:picAttrSrcUrl xmlns:a1611="http://schemas.microsoft.com/office/drawing/2016/11/main" r:id="rId11"/>
                    </a:ext>
                  </a:extLst>
                </a:blip>
              </a:buBlip>
            </a:pPr>
            <a:r>
              <a:rPr lang="en-US" sz="2250" dirty="0"/>
              <a:t>Legalmatch.com</a:t>
            </a:r>
          </a:p>
          <a:p>
            <a:pPr fontAlgn="base">
              <a:buBlip>
                <a:blip r:embed="rId10">
                  <a:extLst>
                    <a:ext uri="{837473B0-CC2E-450A-ABE3-18F120FF3D39}">
                      <a1611:picAttrSrcUrl xmlns:a1611="http://schemas.microsoft.com/office/drawing/2016/11/main" r:id="rId11"/>
                    </a:ext>
                  </a:extLst>
                </a:blip>
              </a:buBlip>
            </a:pPr>
            <a:r>
              <a:rPr lang="en-US" sz="2250" dirty="0"/>
              <a:t>Justia.com</a:t>
            </a:r>
            <a:r>
              <a:rPr lang="en-US" dirty="0"/>
              <a:t> </a:t>
            </a:r>
          </a:p>
          <a:p>
            <a:pPr marL="0" indent="0" fontAlgn="base">
              <a:buNone/>
            </a:pPr>
            <a:endParaRPr lang="en-US" dirty="0"/>
          </a:p>
        </p:txBody>
      </p:sp>
      <p:sp>
        <p:nvSpPr>
          <p:cNvPr id="12" name="Title 1">
            <a:extLst>
              <a:ext uri="{FF2B5EF4-FFF2-40B4-BE49-F238E27FC236}">
                <a16:creationId xmlns:a16="http://schemas.microsoft.com/office/drawing/2014/main" id="{51C8BEE8-247E-4942-AD9F-4C4EDC1B25FA}"/>
              </a:ext>
            </a:extLst>
          </p:cNvPr>
          <p:cNvSpPr txBox="1">
            <a:spLocks/>
          </p:cNvSpPr>
          <p:nvPr/>
        </p:nvSpPr>
        <p:spPr>
          <a:xfrm>
            <a:off x="5005573" y="476210"/>
            <a:ext cx="3937001" cy="1088068"/>
          </a:xfrm>
          <a:prstGeom prst="rect">
            <a:avLst/>
          </a:prstGeom>
        </p:spPr>
        <p:txBody>
          <a:bodyPr vert="horz" lIns="68580" tIns="34290" rIns="68580" bIns="3429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defTabSz="685800">
              <a:buClrTx/>
            </a:pPr>
            <a:endParaRPr lang="en-US" sz="3075" spc="-38" dirty="0">
              <a:solidFill>
                <a:srgbClr val="000000">
                  <a:lumMod val="75000"/>
                  <a:lumOff val="25000"/>
                </a:srgbClr>
              </a:solidFill>
              <a:latin typeface="Calibri Light" panose="020F0302020204030204"/>
            </a:endParaRPr>
          </a:p>
        </p:txBody>
      </p:sp>
      <p:sp>
        <p:nvSpPr>
          <p:cNvPr id="13" name="Content Placeholder 4">
            <a:extLst>
              <a:ext uri="{FF2B5EF4-FFF2-40B4-BE49-F238E27FC236}">
                <a16:creationId xmlns:a16="http://schemas.microsoft.com/office/drawing/2014/main" id="{1337F957-93B7-4D73-A7AB-F5AB1899A0B1}"/>
              </a:ext>
            </a:extLst>
          </p:cNvPr>
          <p:cNvSpPr txBox="1">
            <a:spLocks/>
          </p:cNvSpPr>
          <p:nvPr/>
        </p:nvSpPr>
        <p:spPr>
          <a:xfrm>
            <a:off x="4965700" y="1649186"/>
            <a:ext cx="3696607" cy="2752635"/>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8580" indent="-68580" defTabSz="685800" fontAlgn="base">
              <a:spcBef>
                <a:spcPts val="900"/>
              </a:spcBef>
              <a:spcAft>
                <a:spcPts val="150"/>
              </a:spcAft>
              <a:buClr>
                <a:srgbClr val="E48312"/>
              </a:buClr>
            </a:pPr>
            <a:br>
              <a:rPr lang="en-US" sz="1500" dirty="0">
                <a:solidFill>
                  <a:srgbClr val="000000">
                    <a:lumMod val="75000"/>
                    <a:lumOff val="25000"/>
                  </a:srgbClr>
                </a:solidFill>
                <a:latin typeface="Calibri" panose="020F0502020204030204"/>
              </a:rPr>
            </a:br>
            <a:endParaRPr lang="en-US" sz="1500" dirty="0">
              <a:solidFill>
                <a:srgbClr val="000000">
                  <a:lumMod val="75000"/>
                  <a:lumOff val="25000"/>
                </a:srgbClr>
              </a:solidFill>
              <a:latin typeface="Calibri" panose="020F0502020204030204"/>
            </a:endParaRPr>
          </a:p>
          <a:p>
            <a:pPr marL="68580" indent="-68580" defTabSz="685800" fontAlgn="base">
              <a:spcBef>
                <a:spcPts val="900"/>
              </a:spcBef>
              <a:spcAft>
                <a:spcPts val="150"/>
              </a:spcAft>
              <a:buClr>
                <a:srgbClr val="E48312"/>
              </a:buClr>
            </a:pPr>
            <a:br>
              <a:rPr lang="en-US" sz="1500" dirty="0">
                <a:solidFill>
                  <a:srgbClr val="000000">
                    <a:lumMod val="75000"/>
                    <a:lumOff val="25000"/>
                  </a:srgbClr>
                </a:solidFill>
                <a:latin typeface="Calibri" panose="020F0502020204030204"/>
              </a:rPr>
            </a:br>
            <a:endParaRPr lang="en-US" sz="1500" dirty="0">
              <a:solidFill>
                <a:srgbClr val="000000">
                  <a:lumMod val="75000"/>
                  <a:lumOff val="25000"/>
                </a:srgbClr>
              </a:solidFill>
              <a:latin typeface="Calibri" panose="020F0502020204030204"/>
            </a:endParaRPr>
          </a:p>
          <a:p>
            <a:pPr marL="68580" indent="-68580" defTabSz="685800">
              <a:spcBef>
                <a:spcPts val="900"/>
              </a:spcBef>
              <a:spcAft>
                <a:spcPts val="150"/>
              </a:spcAft>
              <a:buClr>
                <a:srgbClr val="E48312"/>
              </a:buClr>
            </a:pPr>
            <a:endParaRPr lang="en-US" sz="1500" dirty="0">
              <a:solidFill>
                <a:srgbClr val="000000">
                  <a:lumMod val="75000"/>
                  <a:lumOff val="25000"/>
                </a:srgbClr>
              </a:solidFill>
              <a:latin typeface="Calibri" panose="020F0502020204030204"/>
            </a:endParaRPr>
          </a:p>
        </p:txBody>
      </p:sp>
    </p:spTree>
    <p:extLst>
      <p:ext uri="{BB962C8B-B14F-4D97-AF65-F5344CB8AC3E}">
        <p14:creationId xmlns:p14="http://schemas.microsoft.com/office/powerpoint/2010/main" val="2457358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556C6A-FD3D-074C-B8DD-D02EEDD01C27}"/>
              </a:ext>
            </a:extLst>
          </p:cNvPr>
          <p:cNvPicPr>
            <a:picLocks noChangeAspect="1"/>
          </p:cNvPicPr>
          <p:nvPr/>
        </p:nvPicPr>
        <p:blipFill>
          <a:blip r:embed="rId2"/>
          <a:stretch>
            <a:fillRect/>
          </a:stretch>
        </p:blipFill>
        <p:spPr>
          <a:xfrm>
            <a:off x="232649" y="1684972"/>
            <a:ext cx="8366760" cy="3243575"/>
          </a:xfrm>
          <a:prstGeom prst="rect">
            <a:avLst/>
          </a:prstGeom>
        </p:spPr>
      </p:pic>
      <p:sp>
        <p:nvSpPr>
          <p:cNvPr id="2" name="Title 1">
            <a:extLst>
              <a:ext uri="{FF2B5EF4-FFF2-40B4-BE49-F238E27FC236}">
                <a16:creationId xmlns:a16="http://schemas.microsoft.com/office/drawing/2014/main" id="{91030E65-5C3E-4768-81DE-748E11FC9538}"/>
              </a:ext>
            </a:extLst>
          </p:cNvPr>
          <p:cNvSpPr>
            <a:spLocks noGrp="1"/>
          </p:cNvSpPr>
          <p:nvPr>
            <p:ph type="title"/>
          </p:nvPr>
        </p:nvSpPr>
        <p:spPr>
          <a:xfrm>
            <a:off x="822960" y="214953"/>
            <a:ext cx="7543800" cy="1088068"/>
          </a:xfrm>
        </p:spPr>
        <p:txBody>
          <a:bodyPr>
            <a:normAutofit fontScale="90000"/>
          </a:bodyPr>
          <a:lstStyle/>
          <a:p>
            <a:r>
              <a:rPr lang="en-US" dirty="0"/>
              <a:t>Clean data - </a:t>
            </a:r>
            <a:r>
              <a:rPr lang="en-US" sz="3200" dirty="0"/>
              <a:t>Crime stats</a:t>
            </a:r>
            <a:br>
              <a:rPr lang="en-US" sz="3200" dirty="0"/>
            </a:br>
            <a:endParaRPr lang="en-US" dirty="0"/>
          </a:p>
        </p:txBody>
      </p:sp>
      <p:sp>
        <p:nvSpPr>
          <p:cNvPr id="3" name="Content Placeholder 2">
            <a:extLst>
              <a:ext uri="{FF2B5EF4-FFF2-40B4-BE49-F238E27FC236}">
                <a16:creationId xmlns:a16="http://schemas.microsoft.com/office/drawing/2014/main" id="{552D8B03-B2BD-4A93-A84E-FC6015FD9DEF}"/>
              </a:ext>
            </a:extLst>
          </p:cNvPr>
          <p:cNvSpPr>
            <a:spLocks noGrp="1"/>
          </p:cNvSpPr>
          <p:nvPr>
            <p:ph idx="1"/>
          </p:nvPr>
        </p:nvSpPr>
        <p:spPr>
          <a:xfrm>
            <a:off x="-255774" y="529735"/>
            <a:ext cx="9198348" cy="3017520"/>
          </a:xfrm>
        </p:spPr>
        <p:txBody>
          <a:bodyPr>
            <a:normAutofit/>
          </a:bodyPr>
          <a:lstStyle/>
          <a:p>
            <a:pPr marL="596900" lvl="1" indent="0" fontAlgn="base">
              <a:buNone/>
            </a:pPr>
            <a:r>
              <a:rPr lang="en-US" sz="1600" dirty="0"/>
              <a:t>Total 30 columns. </a:t>
            </a:r>
          </a:p>
          <a:p>
            <a:pPr marL="596900" lvl="1" indent="0" fontAlgn="base">
              <a:buNone/>
            </a:pPr>
            <a:r>
              <a:rPr lang="en-US" sz="1600" dirty="0"/>
              <a:t>We use 4 columns: case number, date, primary type and year</a:t>
            </a:r>
          </a:p>
        </p:txBody>
      </p:sp>
      <p:sp>
        <p:nvSpPr>
          <p:cNvPr id="12" name="Title 1">
            <a:extLst>
              <a:ext uri="{FF2B5EF4-FFF2-40B4-BE49-F238E27FC236}">
                <a16:creationId xmlns:a16="http://schemas.microsoft.com/office/drawing/2014/main" id="{51C8BEE8-247E-4942-AD9F-4C4EDC1B25FA}"/>
              </a:ext>
            </a:extLst>
          </p:cNvPr>
          <p:cNvSpPr txBox="1">
            <a:spLocks/>
          </p:cNvSpPr>
          <p:nvPr/>
        </p:nvSpPr>
        <p:spPr>
          <a:xfrm>
            <a:off x="5005573" y="476210"/>
            <a:ext cx="3937001" cy="1088068"/>
          </a:xfrm>
          <a:prstGeom prst="rect">
            <a:avLst/>
          </a:prstGeom>
        </p:spPr>
        <p:txBody>
          <a:bodyPr vert="horz" lIns="68580" tIns="34290" rIns="68580" bIns="3429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3075" dirty="0"/>
          </a:p>
        </p:txBody>
      </p:sp>
      <p:sp>
        <p:nvSpPr>
          <p:cNvPr id="13" name="Content Placeholder 4">
            <a:extLst>
              <a:ext uri="{FF2B5EF4-FFF2-40B4-BE49-F238E27FC236}">
                <a16:creationId xmlns:a16="http://schemas.microsoft.com/office/drawing/2014/main" id="{1337F957-93B7-4D73-A7AB-F5AB1899A0B1}"/>
              </a:ext>
            </a:extLst>
          </p:cNvPr>
          <p:cNvSpPr txBox="1">
            <a:spLocks/>
          </p:cNvSpPr>
          <p:nvPr/>
        </p:nvSpPr>
        <p:spPr>
          <a:xfrm>
            <a:off x="4902802" y="1769880"/>
            <a:ext cx="3696607" cy="2752635"/>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base"/>
            <a:br>
              <a:rPr lang="en-US" sz="1500" dirty="0"/>
            </a:br>
            <a:endParaRPr lang="en-US" sz="1500" dirty="0"/>
          </a:p>
          <a:p>
            <a:pPr fontAlgn="base"/>
            <a:br>
              <a:rPr lang="en-US" sz="1500" dirty="0"/>
            </a:br>
            <a:endParaRPr lang="en-US" sz="1500" dirty="0"/>
          </a:p>
          <a:p>
            <a:endParaRPr lang="en-US" sz="1500" dirty="0"/>
          </a:p>
        </p:txBody>
      </p:sp>
      <p:sp>
        <p:nvSpPr>
          <p:cNvPr id="7" name="Rectangle 6">
            <a:extLst>
              <a:ext uri="{FF2B5EF4-FFF2-40B4-BE49-F238E27FC236}">
                <a16:creationId xmlns:a16="http://schemas.microsoft.com/office/drawing/2014/main" id="{ADA27410-B2E7-A049-9C1E-E219F71AC9DE}"/>
              </a:ext>
            </a:extLst>
          </p:cNvPr>
          <p:cNvSpPr/>
          <p:nvPr/>
        </p:nvSpPr>
        <p:spPr>
          <a:xfrm>
            <a:off x="1107980" y="1684972"/>
            <a:ext cx="1354113" cy="301752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352F86C-4F38-324D-AEE5-9D9491DA5731}"/>
              </a:ext>
            </a:extLst>
          </p:cNvPr>
          <p:cNvSpPr/>
          <p:nvPr/>
        </p:nvSpPr>
        <p:spPr>
          <a:xfrm>
            <a:off x="3416056" y="1706492"/>
            <a:ext cx="613317" cy="301752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427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30E65-5C3E-4768-81DE-748E11FC9538}"/>
              </a:ext>
            </a:extLst>
          </p:cNvPr>
          <p:cNvSpPr>
            <a:spLocks noGrp="1"/>
          </p:cNvSpPr>
          <p:nvPr>
            <p:ph type="title"/>
          </p:nvPr>
        </p:nvSpPr>
        <p:spPr>
          <a:xfrm>
            <a:off x="822960" y="214953"/>
            <a:ext cx="7543800" cy="1088068"/>
          </a:xfrm>
        </p:spPr>
        <p:txBody>
          <a:bodyPr>
            <a:normAutofit fontScale="90000"/>
          </a:bodyPr>
          <a:lstStyle/>
          <a:p>
            <a:r>
              <a:rPr lang="en-US" dirty="0"/>
              <a:t>Clean data - </a:t>
            </a:r>
            <a:r>
              <a:rPr lang="en-US" sz="3200" dirty="0"/>
              <a:t>Weather stats</a:t>
            </a:r>
            <a:br>
              <a:rPr lang="en-US" sz="3200" dirty="0"/>
            </a:br>
            <a:endParaRPr lang="en-US" dirty="0"/>
          </a:p>
        </p:txBody>
      </p:sp>
      <p:sp>
        <p:nvSpPr>
          <p:cNvPr id="3" name="Content Placeholder 2">
            <a:extLst>
              <a:ext uri="{FF2B5EF4-FFF2-40B4-BE49-F238E27FC236}">
                <a16:creationId xmlns:a16="http://schemas.microsoft.com/office/drawing/2014/main" id="{552D8B03-B2BD-4A93-A84E-FC6015FD9DEF}"/>
              </a:ext>
            </a:extLst>
          </p:cNvPr>
          <p:cNvSpPr>
            <a:spLocks noGrp="1"/>
          </p:cNvSpPr>
          <p:nvPr>
            <p:ph idx="1"/>
          </p:nvPr>
        </p:nvSpPr>
        <p:spPr>
          <a:xfrm>
            <a:off x="-255774" y="529735"/>
            <a:ext cx="9198348" cy="3017520"/>
          </a:xfrm>
        </p:spPr>
        <p:txBody>
          <a:bodyPr>
            <a:normAutofit/>
          </a:bodyPr>
          <a:lstStyle/>
          <a:p>
            <a:pPr marL="596900" lvl="1" indent="0" fontAlgn="base">
              <a:buNone/>
            </a:pPr>
            <a:r>
              <a:rPr lang="en-US" sz="1600" dirty="0"/>
              <a:t>The weather data is from </a:t>
            </a:r>
            <a:r>
              <a:rPr lang="en-US" sz="1600" dirty="0" err="1">
                <a:highlight>
                  <a:srgbClr val="FFFF00"/>
                </a:highlight>
              </a:rPr>
              <a:t>OpenWeatherMap</a:t>
            </a:r>
            <a:r>
              <a:rPr lang="en-US" sz="1600" dirty="0"/>
              <a:t>. It has weather data for major cities by day and hour. </a:t>
            </a:r>
          </a:p>
          <a:p>
            <a:pPr marL="596900" lvl="1" indent="0" fontAlgn="base">
              <a:buNone/>
            </a:pPr>
            <a:r>
              <a:rPr lang="en-US" sz="1600" dirty="0"/>
              <a:t>We choose 2016 Chicago data.</a:t>
            </a:r>
          </a:p>
        </p:txBody>
      </p:sp>
      <p:sp>
        <p:nvSpPr>
          <p:cNvPr id="12" name="Title 1">
            <a:extLst>
              <a:ext uri="{FF2B5EF4-FFF2-40B4-BE49-F238E27FC236}">
                <a16:creationId xmlns:a16="http://schemas.microsoft.com/office/drawing/2014/main" id="{51C8BEE8-247E-4942-AD9F-4C4EDC1B25FA}"/>
              </a:ext>
            </a:extLst>
          </p:cNvPr>
          <p:cNvSpPr txBox="1">
            <a:spLocks/>
          </p:cNvSpPr>
          <p:nvPr/>
        </p:nvSpPr>
        <p:spPr>
          <a:xfrm>
            <a:off x="5005573" y="476210"/>
            <a:ext cx="3937001" cy="1088068"/>
          </a:xfrm>
          <a:prstGeom prst="rect">
            <a:avLst/>
          </a:prstGeom>
        </p:spPr>
        <p:txBody>
          <a:bodyPr vert="horz" lIns="68580" tIns="34290" rIns="68580" bIns="3429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3075" dirty="0"/>
          </a:p>
        </p:txBody>
      </p:sp>
      <p:sp>
        <p:nvSpPr>
          <p:cNvPr id="13" name="Content Placeholder 4">
            <a:extLst>
              <a:ext uri="{FF2B5EF4-FFF2-40B4-BE49-F238E27FC236}">
                <a16:creationId xmlns:a16="http://schemas.microsoft.com/office/drawing/2014/main" id="{1337F957-93B7-4D73-A7AB-F5AB1899A0B1}"/>
              </a:ext>
            </a:extLst>
          </p:cNvPr>
          <p:cNvSpPr txBox="1">
            <a:spLocks/>
          </p:cNvSpPr>
          <p:nvPr/>
        </p:nvSpPr>
        <p:spPr>
          <a:xfrm>
            <a:off x="4902802" y="1769880"/>
            <a:ext cx="3696607" cy="2752635"/>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base"/>
            <a:br>
              <a:rPr lang="en-US" sz="1500" dirty="0"/>
            </a:br>
            <a:endParaRPr lang="en-US" sz="1500" dirty="0"/>
          </a:p>
          <a:p>
            <a:pPr fontAlgn="base"/>
            <a:br>
              <a:rPr lang="en-US" sz="1500" dirty="0"/>
            </a:br>
            <a:endParaRPr lang="en-US" sz="1500" dirty="0"/>
          </a:p>
          <a:p>
            <a:endParaRPr lang="en-US" sz="1500" dirty="0"/>
          </a:p>
        </p:txBody>
      </p:sp>
      <p:pic>
        <p:nvPicPr>
          <p:cNvPr id="6" name="Picture 5">
            <a:extLst>
              <a:ext uri="{FF2B5EF4-FFF2-40B4-BE49-F238E27FC236}">
                <a16:creationId xmlns:a16="http://schemas.microsoft.com/office/drawing/2014/main" id="{C2D85AB5-207D-8A4E-8270-7774785EAEAF}"/>
              </a:ext>
            </a:extLst>
          </p:cNvPr>
          <p:cNvPicPr>
            <a:picLocks noChangeAspect="1"/>
          </p:cNvPicPr>
          <p:nvPr/>
        </p:nvPicPr>
        <p:blipFill>
          <a:blip r:embed="rId2"/>
          <a:stretch>
            <a:fillRect/>
          </a:stretch>
        </p:blipFill>
        <p:spPr>
          <a:xfrm>
            <a:off x="544591" y="1967749"/>
            <a:ext cx="6337300" cy="2222500"/>
          </a:xfrm>
          <a:prstGeom prst="rect">
            <a:avLst/>
          </a:prstGeom>
        </p:spPr>
      </p:pic>
    </p:spTree>
    <p:extLst>
      <p:ext uri="{BB962C8B-B14F-4D97-AF65-F5344CB8AC3E}">
        <p14:creationId xmlns:p14="http://schemas.microsoft.com/office/powerpoint/2010/main" val="3280345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82510-D6BB-B14B-96E7-140601D3CAED}"/>
              </a:ext>
            </a:extLst>
          </p:cNvPr>
          <p:cNvPicPr>
            <a:picLocks noChangeAspect="1"/>
          </p:cNvPicPr>
          <p:nvPr/>
        </p:nvPicPr>
        <p:blipFill>
          <a:blip r:embed="rId2"/>
          <a:stretch>
            <a:fillRect/>
          </a:stretch>
        </p:blipFill>
        <p:spPr>
          <a:xfrm>
            <a:off x="0" y="2341044"/>
            <a:ext cx="9144000" cy="2181471"/>
          </a:xfrm>
          <a:prstGeom prst="rect">
            <a:avLst/>
          </a:prstGeom>
        </p:spPr>
      </p:pic>
      <p:sp>
        <p:nvSpPr>
          <p:cNvPr id="2" name="Title 1">
            <a:extLst>
              <a:ext uri="{FF2B5EF4-FFF2-40B4-BE49-F238E27FC236}">
                <a16:creationId xmlns:a16="http://schemas.microsoft.com/office/drawing/2014/main" id="{91030E65-5C3E-4768-81DE-748E11FC9538}"/>
              </a:ext>
            </a:extLst>
          </p:cNvPr>
          <p:cNvSpPr>
            <a:spLocks noGrp="1"/>
          </p:cNvSpPr>
          <p:nvPr>
            <p:ph type="title"/>
          </p:nvPr>
        </p:nvSpPr>
        <p:spPr>
          <a:xfrm>
            <a:off x="822960" y="214953"/>
            <a:ext cx="7543800" cy="1088068"/>
          </a:xfrm>
        </p:spPr>
        <p:txBody>
          <a:bodyPr>
            <a:normAutofit fontScale="90000"/>
          </a:bodyPr>
          <a:lstStyle/>
          <a:p>
            <a:r>
              <a:rPr lang="en-US" dirty="0"/>
              <a:t>Clean data – </a:t>
            </a:r>
            <a:r>
              <a:rPr lang="en-US" sz="3200" dirty="0"/>
              <a:t>combine data (1st merge)</a:t>
            </a:r>
            <a:br>
              <a:rPr lang="en-US" sz="3200" dirty="0"/>
            </a:br>
            <a:endParaRPr lang="en-US" dirty="0"/>
          </a:p>
        </p:txBody>
      </p:sp>
      <p:sp>
        <p:nvSpPr>
          <p:cNvPr id="3" name="Content Placeholder 2">
            <a:extLst>
              <a:ext uri="{FF2B5EF4-FFF2-40B4-BE49-F238E27FC236}">
                <a16:creationId xmlns:a16="http://schemas.microsoft.com/office/drawing/2014/main" id="{552D8B03-B2BD-4A93-A84E-FC6015FD9DEF}"/>
              </a:ext>
            </a:extLst>
          </p:cNvPr>
          <p:cNvSpPr>
            <a:spLocks noGrp="1"/>
          </p:cNvSpPr>
          <p:nvPr>
            <p:ph idx="1"/>
          </p:nvPr>
        </p:nvSpPr>
        <p:spPr>
          <a:xfrm>
            <a:off x="-255774" y="832284"/>
            <a:ext cx="9198348" cy="3017520"/>
          </a:xfrm>
        </p:spPr>
        <p:txBody>
          <a:bodyPr>
            <a:normAutofit/>
          </a:bodyPr>
          <a:lstStyle/>
          <a:p>
            <a:pPr marL="596900" lvl="1" indent="0" fontAlgn="base">
              <a:buNone/>
            </a:pPr>
            <a:r>
              <a:rPr lang="en-US" sz="1600" dirty="0"/>
              <a:t>Weather stats and Crime stats are merged on “</a:t>
            </a:r>
            <a:r>
              <a:rPr lang="en-US" sz="1600" dirty="0" err="1"/>
              <a:t>ShortDate</a:t>
            </a:r>
            <a:r>
              <a:rPr lang="en-US" sz="1600" dirty="0"/>
              <a:t>” and “Hour”</a:t>
            </a:r>
          </a:p>
        </p:txBody>
      </p:sp>
      <p:sp>
        <p:nvSpPr>
          <p:cNvPr id="12" name="Title 1">
            <a:extLst>
              <a:ext uri="{FF2B5EF4-FFF2-40B4-BE49-F238E27FC236}">
                <a16:creationId xmlns:a16="http://schemas.microsoft.com/office/drawing/2014/main" id="{51C8BEE8-247E-4942-AD9F-4C4EDC1B25FA}"/>
              </a:ext>
            </a:extLst>
          </p:cNvPr>
          <p:cNvSpPr txBox="1">
            <a:spLocks/>
          </p:cNvSpPr>
          <p:nvPr/>
        </p:nvSpPr>
        <p:spPr>
          <a:xfrm>
            <a:off x="5005573" y="476210"/>
            <a:ext cx="3937001" cy="1088068"/>
          </a:xfrm>
          <a:prstGeom prst="rect">
            <a:avLst/>
          </a:prstGeom>
        </p:spPr>
        <p:txBody>
          <a:bodyPr vert="horz" lIns="68580" tIns="34290" rIns="68580" bIns="3429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3075" dirty="0"/>
          </a:p>
        </p:txBody>
      </p:sp>
      <p:sp>
        <p:nvSpPr>
          <p:cNvPr id="13" name="Content Placeholder 4">
            <a:extLst>
              <a:ext uri="{FF2B5EF4-FFF2-40B4-BE49-F238E27FC236}">
                <a16:creationId xmlns:a16="http://schemas.microsoft.com/office/drawing/2014/main" id="{1337F957-93B7-4D73-A7AB-F5AB1899A0B1}"/>
              </a:ext>
            </a:extLst>
          </p:cNvPr>
          <p:cNvSpPr txBox="1">
            <a:spLocks/>
          </p:cNvSpPr>
          <p:nvPr/>
        </p:nvSpPr>
        <p:spPr>
          <a:xfrm>
            <a:off x="4902802" y="1769880"/>
            <a:ext cx="3696607" cy="2752635"/>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base"/>
            <a:br>
              <a:rPr lang="en-US" sz="1500" dirty="0"/>
            </a:br>
            <a:endParaRPr lang="en-US" sz="1500" dirty="0"/>
          </a:p>
          <a:p>
            <a:pPr fontAlgn="base"/>
            <a:br>
              <a:rPr lang="en-US" sz="1500" dirty="0"/>
            </a:br>
            <a:endParaRPr lang="en-US" sz="1500" dirty="0"/>
          </a:p>
          <a:p>
            <a:endParaRPr lang="en-US" sz="1500" dirty="0"/>
          </a:p>
        </p:txBody>
      </p:sp>
      <p:sp>
        <p:nvSpPr>
          <p:cNvPr id="7" name="Rectangle 6">
            <a:extLst>
              <a:ext uri="{FF2B5EF4-FFF2-40B4-BE49-F238E27FC236}">
                <a16:creationId xmlns:a16="http://schemas.microsoft.com/office/drawing/2014/main" id="{ADA27410-B2E7-A049-9C1E-E219F71AC9DE}"/>
              </a:ext>
            </a:extLst>
          </p:cNvPr>
          <p:cNvSpPr/>
          <p:nvPr/>
        </p:nvSpPr>
        <p:spPr>
          <a:xfrm>
            <a:off x="992460" y="2207940"/>
            <a:ext cx="1037062" cy="24945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B4924D-B979-134B-B01B-82D91492D22D}"/>
              </a:ext>
            </a:extLst>
          </p:cNvPr>
          <p:cNvSpPr txBox="1"/>
          <p:nvPr/>
        </p:nvSpPr>
        <p:spPr>
          <a:xfrm>
            <a:off x="992460" y="1895707"/>
            <a:ext cx="910827" cy="307777"/>
          </a:xfrm>
          <a:prstGeom prst="rect">
            <a:avLst/>
          </a:prstGeom>
          <a:noFill/>
        </p:spPr>
        <p:txBody>
          <a:bodyPr wrap="none" rtlCol="0">
            <a:spAutoFit/>
          </a:bodyPr>
          <a:lstStyle/>
          <a:p>
            <a:r>
              <a:rPr lang="en-US" dirty="0">
                <a:solidFill>
                  <a:srgbClr val="C00000"/>
                </a:solidFill>
              </a:rPr>
              <a:t>The keys</a:t>
            </a:r>
          </a:p>
        </p:txBody>
      </p:sp>
    </p:spTree>
    <p:extLst>
      <p:ext uri="{BB962C8B-B14F-4D97-AF65-F5344CB8AC3E}">
        <p14:creationId xmlns:p14="http://schemas.microsoft.com/office/powerpoint/2010/main" val="1159053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65F27F-12C2-4943-8851-1C9AB2A3E28C}"/>
              </a:ext>
            </a:extLst>
          </p:cNvPr>
          <p:cNvPicPr>
            <a:picLocks noChangeAspect="1"/>
          </p:cNvPicPr>
          <p:nvPr/>
        </p:nvPicPr>
        <p:blipFill>
          <a:blip r:embed="rId2"/>
          <a:stretch>
            <a:fillRect/>
          </a:stretch>
        </p:blipFill>
        <p:spPr>
          <a:xfrm>
            <a:off x="22860" y="2532353"/>
            <a:ext cx="9144000" cy="1934782"/>
          </a:xfrm>
          <a:prstGeom prst="rect">
            <a:avLst/>
          </a:prstGeom>
        </p:spPr>
      </p:pic>
      <p:sp>
        <p:nvSpPr>
          <p:cNvPr id="2" name="Title 1">
            <a:extLst>
              <a:ext uri="{FF2B5EF4-FFF2-40B4-BE49-F238E27FC236}">
                <a16:creationId xmlns:a16="http://schemas.microsoft.com/office/drawing/2014/main" id="{91030E65-5C3E-4768-81DE-748E11FC9538}"/>
              </a:ext>
            </a:extLst>
          </p:cNvPr>
          <p:cNvSpPr>
            <a:spLocks noGrp="1"/>
          </p:cNvSpPr>
          <p:nvPr>
            <p:ph type="title"/>
          </p:nvPr>
        </p:nvSpPr>
        <p:spPr>
          <a:xfrm>
            <a:off x="822960" y="214953"/>
            <a:ext cx="7543800" cy="1088068"/>
          </a:xfrm>
        </p:spPr>
        <p:txBody>
          <a:bodyPr>
            <a:normAutofit fontScale="90000"/>
          </a:bodyPr>
          <a:lstStyle/>
          <a:p>
            <a:r>
              <a:rPr lang="en-US" dirty="0"/>
              <a:t>Clean data – </a:t>
            </a:r>
            <a:r>
              <a:rPr lang="en-US" sz="3200" dirty="0"/>
              <a:t>combine data (2nd merge)</a:t>
            </a:r>
            <a:br>
              <a:rPr lang="en-US" sz="3200" dirty="0"/>
            </a:br>
            <a:endParaRPr lang="en-US" dirty="0"/>
          </a:p>
        </p:txBody>
      </p:sp>
      <p:sp>
        <p:nvSpPr>
          <p:cNvPr id="3" name="Content Placeholder 2">
            <a:extLst>
              <a:ext uri="{FF2B5EF4-FFF2-40B4-BE49-F238E27FC236}">
                <a16:creationId xmlns:a16="http://schemas.microsoft.com/office/drawing/2014/main" id="{552D8B03-B2BD-4A93-A84E-FC6015FD9DEF}"/>
              </a:ext>
            </a:extLst>
          </p:cNvPr>
          <p:cNvSpPr>
            <a:spLocks noGrp="1"/>
          </p:cNvSpPr>
          <p:nvPr>
            <p:ph idx="1"/>
          </p:nvPr>
        </p:nvSpPr>
        <p:spPr>
          <a:xfrm>
            <a:off x="-255774" y="832284"/>
            <a:ext cx="9198348" cy="3017520"/>
          </a:xfrm>
        </p:spPr>
        <p:txBody>
          <a:bodyPr>
            <a:normAutofit/>
          </a:bodyPr>
          <a:lstStyle/>
          <a:p>
            <a:pPr marL="596900" lvl="1" indent="0" fontAlgn="base">
              <a:buNone/>
            </a:pPr>
            <a:r>
              <a:rPr lang="en-US" sz="1600" dirty="0"/>
              <a:t>Observation: there are 35 primary types of crime</a:t>
            </a:r>
          </a:p>
          <a:p>
            <a:pPr lvl="1" fontAlgn="base">
              <a:buFont typeface="Wingdings" pitchFamily="2" charset="2"/>
              <a:buChar char="Ø"/>
            </a:pPr>
            <a:r>
              <a:rPr lang="en-US" sz="1600" dirty="0"/>
              <a:t>Action: group crime to 4 main categories</a:t>
            </a:r>
          </a:p>
        </p:txBody>
      </p:sp>
      <p:sp>
        <p:nvSpPr>
          <p:cNvPr id="12" name="Title 1">
            <a:extLst>
              <a:ext uri="{FF2B5EF4-FFF2-40B4-BE49-F238E27FC236}">
                <a16:creationId xmlns:a16="http://schemas.microsoft.com/office/drawing/2014/main" id="{51C8BEE8-247E-4942-AD9F-4C4EDC1B25FA}"/>
              </a:ext>
            </a:extLst>
          </p:cNvPr>
          <p:cNvSpPr txBox="1">
            <a:spLocks/>
          </p:cNvSpPr>
          <p:nvPr/>
        </p:nvSpPr>
        <p:spPr>
          <a:xfrm>
            <a:off x="5005573" y="476210"/>
            <a:ext cx="3937001" cy="1088068"/>
          </a:xfrm>
          <a:prstGeom prst="rect">
            <a:avLst/>
          </a:prstGeom>
        </p:spPr>
        <p:txBody>
          <a:bodyPr vert="horz" lIns="68580" tIns="34290" rIns="68580" bIns="3429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3075" dirty="0"/>
          </a:p>
        </p:txBody>
      </p:sp>
      <p:sp>
        <p:nvSpPr>
          <p:cNvPr id="13" name="Content Placeholder 4">
            <a:extLst>
              <a:ext uri="{FF2B5EF4-FFF2-40B4-BE49-F238E27FC236}">
                <a16:creationId xmlns:a16="http://schemas.microsoft.com/office/drawing/2014/main" id="{1337F957-93B7-4D73-A7AB-F5AB1899A0B1}"/>
              </a:ext>
            </a:extLst>
          </p:cNvPr>
          <p:cNvSpPr txBox="1">
            <a:spLocks/>
          </p:cNvSpPr>
          <p:nvPr/>
        </p:nvSpPr>
        <p:spPr>
          <a:xfrm>
            <a:off x="4902802" y="1769880"/>
            <a:ext cx="3696607" cy="2752635"/>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base"/>
            <a:br>
              <a:rPr lang="en-US" sz="1500" dirty="0"/>
            </a:br>
            <a:endParaRPr lang="en-US" sz="1500" dirty="0"/>
          </a:p>
          <a:p>
            <a:pPr fontAlgn="base"/>
            <a:br>
              <a:rPr lang="en-US" sz="1500" dirty="0"/>
            </a:br>
            <a:endParaRPr lang="en-US" sz="1500" dirty="0"/>
          </a:p>
          <a:p>
            <a:endParaRPr lang="en-US" sz="1500" dirty="0"/>
          </a:p>
        </p:txBody>
      </p:sp>
      <p:sp>
        <p:nvSpPr>
          <p:cNvPr id="7" name="Rectangle 6">
            <a:extLst>
              <a:ext uri="{FF2B5EF4-FFF2-40B4-BE49-F238E27FC236}">
                <a16:creationId xmlns:a16="http://schemas.microsoft.com/office/drawing/2014/main" id="{ADA27410-B2E7-A049-9C1E-E219F71AC9DE}"/>
              </a:ext>
            </a:extLst>
          </p:cNvPr>
          <p:cNvSpPr/>
          <p:nvPr/>
        </p:nvSpPr>
        <p:spPr>
          <a:xfrm>
            <a:off x="8274204" y="2172739"/>
            <a:ext cx="846935" cy="24945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1934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7C3B-F496-4351-B428-7E5B81CBA94E}"/>
              </a:ext>
            </a:extLst>
          </p:cNvPr>
          <p:cNvSpPr>
            <a:spLocks noGrp="1"/>
          </p:cNvSpPr>
          <p:nvPr>
            <p:ph type="title"/>
          </p:nvPr>
        </p:nvSpPr>
        <p:spPr/>
        <p:txBody>
          <a:bodyPr/>
          <a:lstStyle/>
          <a:p>
            <a:r>
              <a:rPr lang="en-US" dirty="0"/>
              <a:t>Definitions (Bins)</a:t>
            </a:r>
          </a:p>
        </p:txBody>
      </p:sp>
      <p:sp>
        <p:nvSpPr>
          <p:cNvPr id="3" name="Content Placeholder 2">
            <a:extLst>
              <a:ext uri="{FF2B5EF4-FFF2-40B4-BE49-F238E27FC236}">
                <a16:creationId xmlns:a16="http://schemas.microsoft.com/office/drawing/2014/main" id="{A43BF6DC-1EA0-4971-A4F5-A066260B03B1}"/>
              </a:ext>
            </a:extLst>
          </p:cNvPr>
          <p:cNvSpPr>
            <a:spLocks noGrp="1"/>
          </p:cNvSpPr>
          <p:nvPr>
            <p:ph idx="1"/>
          </p:nvPr>
        </p:nvSpPr>
        <p:spPr/>
        <p:txBody>
          <a:bodyPr>
            <a:normAutofit/>
          </a:bodyPr>
          <a:lstStyle/>
          <a:p>
            <a:pPr marL="288036" lvl="2" indent="0" fontAlgn="base">
              <a:buNone/>
            </a:pPr>
            <a:endParaRPr lang="en-US" dirty="0"/>
          </a:p>
          <a:p>
            <a:pPr marL="257175" lvl="2" indent="-257175" fontAlgn="base">
              <a:buBlip>
                <a:blip r:embed="rId2">
                  <a:extLst>
                    <a:ext uri="{837473B0-CC2E-450A-ABE3-18F120FF3D39}">
                      <a1611:picAttrSrcUrl xmlns:a1611="http://schemas.microsoft.com/office/drawing/2016/11/main" r:id="rId3"/>
                    </a:ext>
                  </a:extLst>
                </a:blip>
              </a:buBlip>
            </a:pPr>
            <a:r>
              <a:rPr lang="en-US" sz="1800" dirty="0"/>
              <a:t>Crime Categories:</a:t>
            </a:r>
          </a:p>
          <a:p>
            <a:pPr marL="425054" lvl="2" indent="-211931">
              <a:buBlip>
                <a:blip r:embed="rId2">
                  <a:extLst>
                    <a:ext uri="{837473B0-CC2E-450A-ABE3-18F120FF3D39}">
                      <a1611:picAttrSrcUrl xmlns:a1611="http://schemas.microsoft.com/office/drawing/2016/11/main" r:id="rId3"/>
                    </a:ext>
                  </a:extLst>
                </a:blip>
              </a:buBlip>
            </a:pPr>
            <a:r>
              <a:rPr lang="en-US" sz="1500" b="1" dirty="0"/>
              <a:t>Personal: </a:t>
            </a:r>
            <a:r>
              <a:rPr lang="en-US" sz="1500" dirty="0"/>
              <a:t>Battery, assault, offense involving children, sexual assault, sex offense, homicide, kidnapping, intimidation, stalking, obscenity, public indecency, human trafficking, domestic violence</a:t>
            </a:r>
          </a:p>
          <a:p>
            <a:pPr marL="425054" lvl="2" indent="-211931">
              <a:buBlip>
                <a:blip r:embed="rId2">
                  <a:extLst>
                    <a:ext uri="{837473B0-CC2E-450A-ABE3-18F120FF3D39}">
                      <a1611:picAttrSrcUrl xmlns:a1611="http://schemas.microsoft.com/office/drawing/2016/11/main" r:id="rId3"/>
                    </a:ext>
                  </a:extLst>
                </a:blip>
              </a:buBlip>
            </a:pPr>
            <a:r>
              <a:rPr lang="en-US" sz="1500" b="1" dirty="0"/>
              <a:t>Property: </a:t>
            </a:r>
            <a:r>
              <a:rPr lang="en-US" sz="1500" dirty="0"/>
              <a:t>Theft, criminal damage, burglary, motor vehicle theft, deceptive practice, robbery, criminal trespass, arson</a:t>
            </a:r>
          </a:p>
          <a:p>
            <a:pPr marL="425054" lvl="2" indent="-211931">
              <a:buBlip>
                <a:blip r:embed="rId2">
                  <a:extLst>
                    <a:ext uri="{837473B0-CC2E-450A-ABE3-18F120FF3D39}">
                      <a1611:picAttrSrcUrl xmlns:a1611="http://schemas.microsoft.com/office/drawing/2016/11/main" r:id="rId3"/>
                    </a:ext>
                  </a:extLst>
                </a:blip>
              </a:buBlip>
            </a:pPr>
            <a:r>
              <a:rPr lang="en-US" sz="1500" b="1" dirty="0"/>
              <a:t>Statutory: </a:t>
            </a:r>
            <a:r>
              <a:rPr lang="en-US" sz="1500" dirty="0"/>
              <a:t>Narcotics, weapons violation, interference with public officer, liquor law violation, other narcotic violation</a:t>
            </a:r>
          </a:p>
          <a:p>
            <a:pPr marL="425054" lvl="2" indent="-211931">
              <a:buBlip>
                <a:blip r:embed="rId2">
                  <a:extLst>
                    <a:ext uri="{837473B0-CC2E-450A-ABE3-18F120FF3D39}">
                      <a1611:picAttrSrcUrl xmlns:a1611="http://schemas.microsoft.com/office/drawing/2016/11/main" r:id="rId3"/>
                    </a:ext>
                  </a:extLst>
                </a:blip>
              </a:buBlip>
            </a:pPr>
            <a:r>
              <a:rPr lang="en-US" sz="1500" b="1" dirty="0"/>
              <a:t>Other: </a:t>
            </a:r>
            <a:r>
              <a:rPr lang="en-US" sz="1500" dirty="0"/>
              <a:t>Prostitution, public peace violation, gambling, concealed carry license violation, non-criminal, ritualism</a:t>
            </a:r>
          </a:p>
          <a:p>
            <a:pPr marL="288036" lvl="2" indent="0" fontAlgn="base">
              <a:buNone/>
            </a:pPr>
            <a:endParaRPr lang="en-US" dirty="0"/>
          </a:p>
          <a:p>
            <a:endParaRPr lang="en-US" dirty="0"/>
          </a:p>
        </p:txBody>
      </p:sp>
      <p:pic>
        <p:nvPicPr>
          <p:cNvPr id="9" name="Graphic 8" descr="Magnifying glass">
            <a:extLst>
              <a:ext uri="{FF2B5EF4-FFF2-40B4-BE49-F238E27FC236}">
                <a16:creationId xmlns:a16="http://schemas.microsoft.com/office/drawing/2014/main" id="{28856AE5-CF9E-48F2-8DD9-FA662A9DB9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91158" y="-49243"/>
            <a:ext cx="1352263" cy="1352263"/>
          </a:xfrm>
          <a:prstGeom prst="rect">
            <a:avLst/>
          </a:prstGeom>
        </p:spPr>
      </p:pic>
    </p:spTree>
    <p:extLst>
      <p:ext uri="{BB962C8B-B14F-4D97-AF65-F5344CB8AC3E}">
        <p14:creationId xmlns:p14="http://schemas.microsoft.com/office/powerpoint/2010/main" val="655830503"/>
      </p:ext>
    </p:extLst>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CC0000"/>
      </a:lt2>
      <a:accent1>
        <a:srgbClr val="FFFBF0"/>
      </a:accent1>
      <a:accent2>
        <a:srgbClr val="B7B7B7"/>
      </a:accent2>
      <a:accent3>
        <a:srgbClr val="FB8C00"/>
      </a:accent3>
      <a:accent4>
        <a:srgbClr val="CBA640"/>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1134</Words>
  <Application>Microsoft Office PowerPoint</Application>
  <PresentationFormat>On-screen Show (16:9)</PresentationFormat>
  <Paragraphs>163</Paragraphs>
  <Slides>27</Slides>
  <Notes>14</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27</vt:i4>
      </vt:variant>
    </vt:vector>
  </HeadingPairs>
  <TitlesOfParts>
    <vt:vector size="35" baseType="lpstr">
      <vt:lpstr>Calibri Light</vt:lpstr>
      <vt:lpstr>Wingdings</vt:lpstr>
      <vt:lpstr>Old Standard TT</vt:lpstr>
      <vt:lpstr>Calibri</vt:lpstr>
      <vt:lpstr>Arial</vt:lpstr>
      <vt:lpstr>Paperback</vt:lpstr>
      <vt:lpstr>Retrospect</vt:lpstr>
      <vt:lpstr>Acrobat Document</vt:lpstr>
      <vt:lpstr>Crime and Weather in Chicago 2016</vt:lpstr>
      <vt:lpstr>Picking a topic… </vt:lpstr>
      <vt:lpstr>Questions</vt:lpstr>
      <vt:lpstr>Sources and Parameters</vt:lpstr>
      <vt:lpstr>Clean data - Crime stats </vt:lpstr>
      <vt:lpstr>Clean data - Weather stats </vt:lpstr>
      <vt:lpstr>Clean data – combine data (1st merge) </vt:lpstr>
      <vt:lpstr>Clean data – combine data (2nd merge) </vt:lpstr>
      <vt:lpstr>Definitions (Bins)</vt:lpstr>
      <vt:lpstr>Clean data – final dataset</vt:lpstr>
      <vt:lpstr>Analysis</vt:lpstr>
      <vt:lpstr>Analysis – Crime over Time</vt:lpstr>
      <vt:lpstr>Analysis – Crime over Time</vt:lpstr>
      <vt:lpstr>Personal Crimes </vt:lpstr>
      <vt:lpstr>Personal Crimes Percentages</vt:lpstr>
      <vt:lpstr>Personal Crimes Findings </vt:lpstr>
      <vt:lpstr>Property Crimes </vt:lpstr>
      <vt:lpstr>Property Crimes </vt:lpstr>
      <vt:lpstr>Property Crimes Findings </vt:lpstr>
      <vt:lpstr>Statutory Crimes </vt:lpstr>
      <vt:lpstr>Statutory Crimes Percentages</vt:lpstr>
      <vt:lpstr>Statutory Findings </vt:lpstr>
      <vt:lpstr>Other Crimes </vt:lpstr>
      <vt:lpstr>Other Crimes Percentages</vt:lpstr>
      <vt:lpstr>Other Crimes Findings </vt:lpstr>
      <vt:lpstr>In Conclusion</vt:lpstr>
      <vt:lpstr>Moving Forward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and Weather in Chicago 2016</dc:title>
  <dc:creator>komal masood</dc:creator>
  <cp:lastModifiedBy>Komal Masood</cp:lastModifiedBy>
  <cp:revision>28</cp:revision>
  <dcterms:modified xsi:type="dcterms:W3CDTF">2019-07-03T01:14:57Z</dcterms:modified>
</cp:coreProperties>
</file>